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theme/theme3.xml" ContentType="application/vnd.openxmlformats-officedocument.theme+xml"/>
  <Override PartName="/ppt/slideLayouts/slideLayout2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7" r:id="rId5"/>
    <p:sldMasterId id="2147483689" r:id="rId6"/>
    <p:sldMasterId id="2147483703" r:id="rId7"/>
    <p:sldMasterId id="2147483709" r:id="rId8"/>
  </p:sldMasterIdLst>
  <p:notesMasterIdLst>
    <p:notesMasterId r:id="rId12"/>
  </p:notesMasterIdLst>
  <p:sldIdLst>
    <p:sldId id="467" r:id="rId9"/>
    <p:sldId id="463" r:id="rId10"/>
    <p:sldId id="468" r:id="rId11"/>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3" pos="144" userDrawn="1">
          <p15:clr>
            <a:srgbClr val="A4A3A4"/>
          </p15:clr>
        </p15:guide>
        <p15:guide id="4" pos="2448" userDrawn="1">
          <p15:clr>
            <a:srgbClr val="A4A3A4"/>
          </p15:clr>
        </p15:guide>
        <p15:guide id="6" orient="horz" pos="6072" userDrawn="1">
          <p15:clr>
            <a:srgbClr val="A4A3A4"/>
          </p15:clr>
        </p15:guide>
        <p15:guide id="7" orient="horz" pos="216" userDrawn="1">
          <p15:clr>
            <a:srgbClr val="A4A3A4"/>
          </p15:clr>
        </p15:guide>
        <p15:guide id="8" pos="4704"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BAD7C00-4B07-25FD-C144-24F7C1309D35}" name="Summer West" initials="" userId="S::SummerW@accesstpa.com::82c62e30-8bae-4238-b099-8ee73c7d9b67" providerId="AD"/>
  <p188:author id="{C719820A-9081-A626-8229-E15F9F9853E4}" name="Linda Cole" initials="LC" userId="S::lindac@accesstpa.com::ce0e2bd5-9fb5-4ccf-b024-06636c6f1a8e" providerId="AD"/>
  <p188:author id="{0006AF10-6674-683D-CB3D-CCC3F8EFEEA2}" name="Hannah Nelson" initials="HN" userId="S::hannahn@accesstpa.com::2cb1dfbe-00cb-41e8-b289-3c6fb91194e8" providerId="AD"/>
  <p188:author id="{00769716-632B-3CA6-4AE0-1BDCAAA8CB45}" name="Christie LaGrange" initials="CL" userId="S::clagrange@healthcarebluebook.com::fda540da-9bda-460b-9993-a2faad17e9b4" providerId="AD"/>
  <p188:author id="{94410A36-2AD8-9C69-534E-D24D7662800B}" name="Thelma Tunyi" initials="TT" userId="S::ThelmaT@accesstpa.com::7e888d64-fad8-4b41-9900-ad09fca32731" providerId="AD"/>
  <p188:author id="{2B2D133E-8022-BAB7-CBEC-9010CEB65E9E}" name="Kaela Jewett" initials="KJ" userId="S::KaelaJ@accesstpa.com::1928abf6-d422-4194-bf72-89362c992e76" providerId="AD"/>
  <p188:author id="{FEF47667-08D7-7E21-719C-044E61C3BEC7}" name="Thelma Tunyi" initials="TT" userId="S::thelmat@accesstpa.com::7e888d64-fad8-4b41-9900-ad09fca32731" providerId="AD"/>
  <p188:author id="{9158A36C-308D-5BD6-3C75-18342FB2E1D8}" name="Lisa House" initials="LH" userId="S::LisaHo@accesstpa.com::7541a07a-2e68-4d34-9aee-598fbf07fc28" providerId="AD"/>
  <p188:author id="{9F2EFD79-7059-4E23-264D-2FA077A95A52}" name="Jasmin Camberos" initials="JC" userId="S::jasminc@accesstpa.com::cda86823-3119-46c3-9828-db8eae27380d" providerId="AD"/>
  <p188:author id="{0091C77C-6ED8-8A84-963A-61A2BC4886A3}" name="Cassell, Kristin" initials="CK" userId="S::kristin.cassell_cambiahealth.com#ext#@hmaintune.onmicrosoft.com::eac3789e-7bf1-4908-9c2c-86b8a5ac1277" providerId="AD"/>
  <p188:author id="{8F865E7E-D73F-8FC0-0217-63548E32929C}" name="Nina Nguyen" initials="NN" userId="S::ninan@accesstpa.com::3cc43d41-e567-4939-a9dd-fc8f16ad381a" providerId="AD"/>
  <p188:author id="{5904AA87-875D-98AA-CFC4-827BA42C7F85}" name="Kaela Jewett" initials="KJ" userId="S::kaelaj@accesstpa.com::1928abf6-d422-4194-bf72-89362c992e76" providerId="AD"/>
  <p188:author id="{7D3ED08D-5537-7317-5177-B81F977F98A2}" name="Summer West" initials="SW" userId="S::summerw@accesstpa.com::82c62e30-8bae-4238-b099-8ee73c7d9b67" providerId="AD"/>
  <p188:author id="{A3698F93-73F4-FAE6-9E2F-982917EFFEB6}" name="Ann Coatoam" initials="AC" userId="S::annco@accesstpa.com::bcb2fed4-37ff-4d46-8483-f5129a91812f" providerId="AD"/>
  <p188:author id="{A9CB2D9C-D6B3-727F-7F8B-B00DD1978D8F}" name="Jasmin Camberos" initials="JC" userId="S::JasminC@accesstpa.com::cda86823-3119-46c3-9828-db8eae27380d" providerId="AD"/>
  <p188:author id="{A67D50B1-9703-78F6-31A7-2813031CEDAD}" name="Susan Dodds" initials="SD" userId="S::susand@accesstpa.com::cd4052fb-c9df-4523-b366-3a98dd5f8f25" providerId="AD"/>
  <p188:author id="{0F267AB1-2F09-DAA3-0225-6B44A6442F91}" name="Susan Dodds" initials="SD" userId="S::SusanD@accesstpa.com::cd4052fb-c9df-4523-b366-3a98dd5f8f25" providerId="AD"/>
  <p188:author id="{5E0456B2-E405-520E-DF85-B5ABAB420B94}" name="Kathleen Callahan" initials="KC" userId="S::KathleenC@accesstpa.com::f7f6ea2c-190e-44cd-87da-db917a530a2e" providerId="AD"/>
  <p188:author id="{C068D8DA-F010-6184-0886-192F9C56DB70}" name="Vonda Coley-Matthews" initials="VC" userId="S::vondac@accesstpa.com::b41c1671-80d7-4cb9-b541-e99d8a693859" providerId="AD"/>
  <p188:author id="{01877EE0-C94D-D9CB-AECC-DF8F75F12280}" name="Ann Coatoam" initials="" userId="S::AnnCo@accesstpa.com::bcb2fed4-37ff-4d46-8483-f5129a91812f" providerId="AD"/>
  <p188:author id="{319B4BFE-13F1-CDA9-8488-6A7883E15D6A}" name="Kathleen Callahan" initials="KC" userId="S::kathleenc@accesstpa.com::f7f6ea2c-190e-44cd-87da-db917a530a2e" providerId="AD"/>
  <p188:author id="{C4AA95FF-EBEE-8541-D3A6-EB2182844DB0}" name="Kaitlyn Le" initials="KL" userId="S::KaitlynL@accesstpa.com::65433149-5e50-476c-81b2-93438171524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E4F2"/>
    <a:srgbClr val="E7E7E7"/>
    <a:srgbClr val="0074B3"/>
    <a:srgbClr val="E8F4F3"/>
    <a:srgbClr val="A0A0A0"/>
    <a:srgbClr val="E18F25"/>
    <a:srgbClr val="0084CB"/>
    <a:srgbClr val="143151"/>
    <a:srgbClr val="E5BE4E"/>
    <a:srgbClr val="1D63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64D75F-41B5-DBA4-A213-4C702429D730}" v="18" dt="2025-05-12T23:37:01.40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3036" y="54"/>
      </p:cViewPr>
      <p:guideLst>
        <p:guide pos="144"/>
        <p:guide pos="2448"/>
        <p:guide orient="horz" pos="6072"/>
        <p:guide orient="horz" pos="216"/>
        <p:guide pos="470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4.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Master" Target="slideMasters/slideMaster3.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3.xml"/><Relationship Id="rId5" Type="http://schemas.openxmlformats.org/officeDocument/2006/relationships/slideMaster" Target="slideMasters/slideMaster1.xml"/><Relationship Id="rId15" Type="http://schemas.openxmlformats.org/officeDocument/2006/relationships/theme" Target="theme/theme1.xml"/><Relationship Id="rId10" Type="http://schemas.openxmlformats.org/officeDocument/2006/relationships/slide" Target="slides/slide2.xml"/><Relationship Id="rId4" Type="http://schemas.openxmlformats.org/officeDocument/2006/relationships/customXml" Target="../customXml/item4.xml"/><Relationship Id="rId9" Type="http://schemas.openxmlformats.org/officeDocument/2006/relationships/slide" Target="slides/slide1.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66F20F-C6B8-41BA-B39E-01D67EA13955}" type="datetimeFigureOut">
              <a:rPr lang="en-US" smtClean="0"/>
              <a:t>6/2/2025</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5BD147-1E76-47D4-8127-3331A75AAF4A}" type="slidenum">
              <a:rPr lang="en-US" smtClean="0"/>
              <a:t>‹#›</a:t>
            </a:fld>
            <a:endParaRPr lang="en-US"/>
          </a:p>
        </p:txBody>
      </p:sp>
    </p:spTree>
    <p:extLst>
      <p:ext uri="{BB962C8B-B14F-4D97-AF65-F5344CB8AC3E}">
        <p14:creationId xmlns:p14="http://schemas.microsoft.com/office/powerpoint/2010/main" val="33484299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4FBD131-9E33-480B-A8C0-E44AD8D0486C}"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6687324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accessrga.com" TargetMode="External"/><Relationship Id="rId1" Type="http://schemas.openxmlformats.org/officeDocument/2006/relationships/slideMaster" Target="../slideMasters/slideMaster1.xml"/><Relationship Id="rId4" Type="http://schemas.openxmlformats.org/officeDocument/2006/relationships/hyperlink" Target="http://www.MDLIVE.com/terms-of-use/" TargetMode="Externa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accessrga.com" TargetMode="External"/><Relationship Id="rId1" Type="http://schemas.openxmlformats.org/officeDocument/2006/relationships/slideMaster" Target="../slideMasters/slideMaster1.xml"/><Relationship Id="rId4" Type="http://schemas.openxmlformats.org/officeDocument/2006/relationships/hyperlink" Target="http://www.MDLIVE.com/terms-of-use/" TargetMode="Externa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accessrga.com" TargetMode="Externa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accessrga.com" TargetMode="External"/><Relationship Id="rId1" Type="http://schemas.openxmlformats.org/officeDocument/2006/relationships/slideMaster" Target="../slideMasters/slideMaster1.xml"/><Relationship Id="rId4" Type="http://schemas.openxmlformats.org/officeDocument/2006/relationships/hyperlink" Target="http://www.MDLIVE.com/terms-of-use/" TargetMode="Externa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accessrga.com"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accessrga.com" TargetMode="External"/><Relationship Id="rId1" Type="http://schemas.openxmlformats.org/officeDocument/2006/relationships/slideMaster" Target="../slideMasters/slideMaster1.xml"/><Relationship Id="rId4" Type="http://schemas.openxmlformats.org/officeDocument/2006/relationships/hyperlink" Target="http://www.MDLIVE.com/terms-of-use/"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p>
        </p:txBody>
      </p:sp>
      <p:sp>
        <p:nvSpPr>
          <p:cNvPr id="4" name="Date Placeholder 3"/>
          <p:cNvSpPr>
            <a:spLocks noGrp="1"/>
          </p:cNvSpPr>
          <p:nvPr>
            <p:ph type="dt" sz="half" idx="10"/>
          </p:nvPr>
        </p:nvSpPr>
        <p:spPr/>
        <p:txBody>
          <a:bodyPr/>
          <a:lstStyle/>
          <a:p>
            <a:fld id="{F4C835FE-8695-4524-ADC2-C1B83EABC58B}" type="datetimeFigureOut">
              <a:rPr lang="en-US" smtClean="0"/>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DA66F2-B767-428C-83B9-B04D039CDCA4}" type="slidenum">
              <a:rPr lang="en-US" smtClean="0"/>
              <a:t>‹#›</a:t>
            </a:fld>
            <a:endParaRPr lang="en-US"/>
          </a:p>
        </p:txBody>
      </p:sp>
    </p:spTree>
    <p:extLst>
      <p:ext uri="{BB962C8B-B14F-4D97-AF65-F5344CB8AC3E}">
        <p14:creationId xmlns:p14="http://schemas.microsoft.com/office/powerpoint/2010/main" val="11992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2_MDLive Blank 2 Omad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C835FE-8695-4524-ADC2-C1B83EABC58B}" type="datetimeFigureOut">
              <a:rPr lang="en-US" smtClean="0"/>
              <a:t>6/2/2025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DA66F2-B767-428C-83B9-B04D039CDCA4}" type="slidenum">
              <a:rPr lang="en-US" smtClean="0"/>
              <a:t>‹#›</a:t>
            </a:fld>
            <a:endParaRPr lang="en-US"/>
          </a:p>
        </p:txBody>
      </p:sp>
      <p:sp>
        <p:nvSpPr>
          <p:cNvPr id="6" name="object 4">
            <a:extLst>
              <a:ext uri="{FF2B5EF4-FFF2-40B4-BE49-F238E27FC236}">
                <a16:creationId xmlns:a16="http://schemas.microsoft.com/office/drawing/2014/main" id="{C3FA6873-913D-C4B4-7896-7842B5CA1808}"/>
              </a:ext>
            </a:extLst>
          </p:cNvPr>
          <p:cNvSpPr txBox="1"/>
          <p:nvPr userDrawn="1"/>
        </p:nvSpPr>
        <p:spPr>
          <a:xfrm>
            <a:off x="3291841" y="9482086"/>
            <a:ext cx="4084354" cy="166712"/>
          </a:xfrm>
          <a:prstGeom prst="rect">
            <a:avLst/>
          </a:prstGeom>
        </p:spPr>
        <p:txBody>
          <a:bodyPr vert="horz" wrap="square" lIns="0" tIns="12700" rIns="0" bIns="0" rtlCol="0">
            <a:spAutoFit/>
          </a:bodyPr>
          <a:lstStyle/>
          <a:p>
            <a:pPr marL="0" marR="0" lvl="0" indent="0" algn="l" defTabSz="509405" rtl="0" eaLnBrk="0" fontAlgn="base" latinLnBrk="0" hangingPunct="0">
              <a:lnSpc>
                <a:spcPct val="100000"/>
              </a:lnSpc>
              <a:spcBef>
                <a:spcPct val="0"/>
              </a:spcBef>
              <a:spcAft>
                <a:spcPct val="0"/>
              </a:spcAft>
              <a:buClrTx/>
              <a:buSzTx/>
              <a:buFontTx/>
              <a:buNone/>
              <a:tabLst/>
              <a:defRPr/>
            </a:pPr>
            <a:r>
              <a:rPr kumimoji="0" lang="en-US" sz="1000" b="0" i="0" u="none" strike="noStrike" kern="1200" cap="none" spc="0" normalizeH="0" baseline="0" noProof="0">
                <a:ln>
                  <a:noFill/>
                </a:ln>
                <a:solidFill>
                  <a:prstClr val="black"/>
                </a:solidFill>
                <a:effectLst/>
                <a:uLnTx/>
                <a:uFillTx/>
                <a:latin typeface="Proxima Nova" panose="02000506030000020004" pitchFamily="2" charset="0"/>
                <a:ea typeface="+mn-ea"/>
                <a:cs typeface="+mn-cs"/>
              </a:rPr>
              <a:t>Visit </a:t>
            </a:r>
            <a:r>
              <a:rPr kumimoji="0" lang="en-US" sz="1000" b="1" i="0" u="none" strike="noStrike" kern="1200" cap="none" spc="0" normalizeH="0" baseline="0" noProof="0">
                <a:ln>
                  <a:noFill/>
                </a:ln>
                <a:solidFill>
                  <a:srgbClr val="0074B3"/>
                </a:solidFill>
                <a:effectLst/>
                <a:uLnTx/>
                <a:uFillTx/>
                <a:latin typeface="Proxima Nova" panose="02000506030000020004" pitchFamily="2" charset="0"/>
                <a:ea typeface="+mn-ea"/>
                <a:cs typeface="+mn-cs"/>
                <a:hlinkClick r:id="rId2">
                  <a:extLst>
                    <a:ext uri="{A12FA001-AC4F-418D-AE19-62706E023703}">
                      <ahyp:hlinkClr xmlns:ahyp="http://schemas.microsoft.com/office/drawing/2018/hyperlinkcolor" val="tx"/>
                    </a:ext>
                  </a:extLst>
                </a:hlinkClick>
              </a:rPr>
              <a:t>accessrga.com</a:t>
            </a:r>
            <a:r>
              <a:rPr kumimoji="0" lang="en-US" sz="1000" b="1" i="0" u="none" strike="noStrike" kern="1200" cap="none" spc="0" normalizeH="0" baseline="0" noProof="0">
                <a:ln>
                  <a:noFill/>
                </a:ln>
                <a:solidFill>
                  <a:srgbClr val="116AC4"/>
                </a:solidFill>
                <a:effectLst/>
                <a:uLnTx/>
                <a:uFillTx/>
                <a:latin typeface="Proxima Nova" panose="02000506030000020004" pitchFamily="2" charset="0"/>
                <a:ea typeface="+mn-ea"/>
                <a:cs typeface="+mn-cs"/>
                <a:hlinkClick r:id="rId2">
                  <a:extLst>
                    <a:ext uri="{A12FA001-AC4F-418D-AE19-62706E023703}">
                      <ahyp:hlinkClr xmlns:ahyp="http://schemas.microsoft.com/office/drawing/2018/hyperlinkcolor" val="tx"/>
                    </a:ext>
                  </a:extLst>
                </a:hlinkClick>
              </a:rPr>
              <a:t> </a:t>
            </a:r>
            <a:r>
              <a:rPr kumimoji="0" lang="en-US" sz="1000" b="0" i="0" u="none" strike="noStrike" kern="1200" cap="none" spc="0" normalizeH="0" baseline="0" noProof="0">
                <a:ln>
                  <a:noFill/>
                </a:ln>
                <a:solidFill>
                  <a:prstClr val="black"/>
                </a:solidFill>
                <a:effectLst/>
                <a:uLnTx/>
                <a:uFillTx/>
                <a:latin typeface="Proxima Nova" panose="02000506030000020004" pitchFamily="2" charset="0"/>
                <a:ea typeface="+mn-ea"/>
                <a:cs typeface="+mn-cs"/>
              </a:rPr>
              <a:t>and select Washington to access your RGA Account</a:t>
            </a:r>
          </a:p>
        </p:txBody>
      </p:sp>
      <p:sp>
        <p:nvSpPr>
          <p:cNvPr id="7" name="object 2">
            <a:extLst>
              <a:ext uri="{FF2B5EF4-FFF2-40B4-BE49-F238E27FC236}">
                <a16:creationId xmlns:a16="http://schemas.microsoft.com/office/drawing/2014/main" id="{AC2499E2-EEC1-57CE-F725-C345B8B920D2}"/>
              </a:ext>
            </a:extLst>
          </p:cNvPr>
          <p:cNvSpPr txBox="1"/>
          <p:nvPr userDrawn="1"/>
        </p:nvSpPr>
        <p:spPr>
          <a:xfrm>
            <a:off x="5008534" y="9648798"/>
            <a:ext cx="2259330" cy="153246"/>
          </a:xfrm>
          <a:prstGeom prst="rect">
            <a:avLst/>
          </a:prstGeom>
        </p:spPr>
        <p:txBody>
          <a:bodyPr vert="horz" wrap="square" lIns="0" tIns="14604" rIns="0" bIns="0" rtlCol="0">
            <a:spAutoFit/>
          </a:bodyPr>
          <a:lstStyle/>
          <a:p>
            <a:pPr marL="12700" marR="0" lvl="0" indent="0" algn="r" defTabSz="914400" rtl="0" eaLnBrk="1" fontAlgn="auto" latinLnBrk="0" hangingPunct="1">
              <a:lnSpc>
                <a:spcPct val="100000"/>
              </a:lnSpc>
              <a:spcBef>
                <a:spcPts val="114"/>
              </a:spcBef>
              <a:spcAft>
                <a:spcPts val="0"/>
              </a:spcAft>
              <a:buClrTx/>
              <a:buSzTx/>
              <a:buFontTx/>
              <a:buNone/>
              <a:tabLst/>
              <a:defRPr/>
            </a:pPr>
            <a:r>
              <a:rPr kumimoji="0" lang="en-US" sz="900" b="0" i="0" u="none" strike="noStrike" kern="0" cap="none" spc="0" normalizeH="0" baseline="0" noProof="0">
                <a:ln>
                  <a:noFill/>
                </a:ln>
                <a:solidFill>
                  <a:prstClr val="black"/>
                </a:solidFill>
                <a:effectLst/>
                <a:uLnTx/>
                <a:uFillTx/>
                <a:latin typeface="Proxima Nova" panose="02000506030000020004" pitchFamily="2" charset="0"/>
                <a:ea typeface="+mn-ea"/>
                <a:cs typeface="Arial"/>
              </a:rPr>
              <a:t>©2025</a:t>
            </a:r>
            <a:r>
              <a:rPr kumimoji="0" sz="900" b="0" i="0" u="none" strike="noStrike" kern="0" cap="none" spc="0" normalizeH="0" baseline="0" noProof="0">
                <a:ln>
                  <a:noFill/>
                </a:ln>
                <a:solidFill>
                  <a:prstClr val="black"/>
                </a:solidFill>
                <a:effectLst/>
                <a:uLnTx/>
                <a:uFillTx/>
                <a:latin typeface="Proxima Nova" panose="02000506030000020004" pitchFamily="2" charset="0"/>
                <a:ea typeface="+mn-ea"/>
                <a:cs typeface="Arial"/>
              </a:rPr>
              <a:t>,</a:t>
            </a:r>
            <a:r>
              <a:rPr kumimoji="0" lang="en-US" sz="900" b="0" i="0" u="none" strike="noStrike" kern="0" cap="none" spc="0" normalizeH="0" baseline="0" noProof="0">
                <a:ln>
                  <a:noFill/>
                </a:ln>
                <a:solidFill>
                  <a:prstClr val="black"/>
                </a:solidFill>
                <a:effectLst/>
                <a:uLnTx/>
                <a:uFillTx/>
                <a:latin typeface="Proxima Nova" panose="02000506030000020004" pitchFamily="2" charset="0"/>
                <a:ea typeface="+mn-ea"/>
                <a:cs typeface="Arial"/>
              </a:rPr>
              <a:t> Regence Group Administrators</a:t>
            </a:r>
            <a:endParaRPr kumimoji="0" sz="900" b="0" i="0" u="none" strike="noStrike" kern="0" cap="none" spc="0" normalizeH="0" baseline="0" noProof="0">
              <a:ln>
                <a:noFill/>
              </a:ln>
              <a:solidFill>
                <a:prstClr val="black"/>
              </a:solidFill>
              <a:effectLst/>
              <a:uLnTx/>
              <a:uFillTx/>
              <a:latin typeface="Proxima Nova" panose="02000506030000020004" pitchFamily="2" charset="0"/>
              <a:ea typeface="+mn-ea"/>
              <a:cs typeface="Arial"/>
            </a:endParaRPr>
          </a:p>
        </p:txBody>
      </p:sp>
      <p:pic>
        <p:nvPicPr>
          <p:cNvPr id="8" name="Picture 7">
            <a:extLst>
              <a:ext uri="{FF2B5EF4-FFF2-40B4-BE49-F238E27FC236}">
                <a16:creationId xmlns:a16="http://schemas.microsoft.com/office/drawing/2014/main" id="{0AA42B6D-99BF-D4B3-250C-A08EF37C508E}"/>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5577536" y="463933"/>
            <a:ext cx="1808621" cy="665106"/>
          </a:xfrm>
          <a:prstGeom prst="rect">
            <a:avLst/>
          </a:prstGeom>
        </p:spPr>
      </p:pic>
      <p:sp>
        <p:nvSpPr>
          <p:cNvPr id="9" name="Rectangle 8">
            <a:extLst>
              <a:ext uri="{FF2B5EF4-FFF2-40B4-BE49-F238E27FC236}">
                <a16:creationId xmlns:a16="http://schemas.microsoft.com/office/drawing/2014/main" id="{FF15DC69-A64B-3ECE-9CE3-B346354FC818}"/>
              </a:ext>
            </a:extLst>
          </p:cNvPr>
          <p:cNvSpPr/>
          <p:nvPr userDrawn="1"/>
        </p:nvSpPr>
        <p:spPr>
          <a:xfrm>
            <a:off x="534352" y="9155508"/>
            <a:ext cx="6733512" cy="463525"/>
          </a:xfrm>
          <a:prstGeom prst="rect">
            <a:avLst/>
          </a:prstGeom>
        </p:spPr>
        <p:txBody>
          <a:bodyPr wrap="square">
            <a:spAutoFit/>
          </a:bodyPr>
          <a:lstStyle/>
          <a:p>
            <a:pPr marL="12700" marR="5080" lvl="0" indent="0" algn="just" defTabSz="457200" rtl="0" eaLnBrk="1" fontAlgn="auto" latinLnBrk="0" hangingPunct="1">
              <a:lnSpc>
                <a:spcPct val="80000"/>
              </a:lnSpc>
              <a:spcBef>
                <a:spcPts val="0"/>
              </a:spcBef>
              <a:spcAft>
                <a:spcPts val="0"/>
              </a:spcAft>
              <a:buClrTx/>
              <a:buSzTx/>
              <a:buFontTx/>
              <a:buNone/>
              <a:tabLst/>
              <a:defRPr/>
            </a:pP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MDLIVE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may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not be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available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in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certain states and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is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subject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to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state regulations.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MDLIVE does not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replace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the primary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care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physician, is not an insurance product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and may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not be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able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to </a:t>
            </a:r>
            <a:r>
              <a:rPr kumimoji="0" lang="en-US" sz="600" b="0" i="0" u="none" strike="noStrike" kern="1200" cap="none" spc="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substitute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for traditional in person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care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in every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case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or for every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condition.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MDLIVE does not prescribe DEA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controlled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substances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and may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not prescribe non-therapeutic drugs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and certain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other drugs which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may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be harmful because of </a:t>
            </a:r>
            <a:r>
              <a:rPr kumimoji="0" lang="en-US" sz="600" b="0" i="0" u="none" strike="noStrike" kern="1200" cap="none" spc="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their</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potential</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for</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abuse.</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MDLIVE</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does</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not</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guarantee</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patients</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will</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receive</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0" normalizeH="0" baseline="0" noProof="0">
                <a:ln>
                  <a:noFill/>
                </a:ln>
                <a:solidFill>
                  <a:srgbClr val="414042"/>
                </a:solidFill>
                <a:effectLst/>
                <a:uLnTx/>
                <a:uFillTx/>
                <a:latin typeface="Calibri" panose="020F0502020204030204"/>
                <a:ea typeface="+mn-ea"/>
                <a:cs typeface="Open Sans"/>
              </a:rPr>
              <a:t>a</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prescription.</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Healthcare</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professionals</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using</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the</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platform</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have</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the</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right</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to</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deny</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care</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if</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based</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on</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professional</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judgment</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0" normalizeH="0" baseline="0" noProof="0">
                <a:ln>
                  <a:noFill/>
                </a:ln>
                <a:solidFill>
                  <a:srgbClr val="414042"/>
                </a:solidFill>
                <a:effectLst/>
                <a:uLnTx/>
                <a:uFillTx/>
                <a:latin typeface="Calibri" panose="020F0502020204030204"/>
                <a:ea typeface="+mn-ea"/>
                <a:cs typeface="Open Sans"/>
              </a:rPr>
              <a:t>a</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case</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is</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inappropriate</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for</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telehealth</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or</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for </a:t>
            </a:r>
            <a:r>
              <a:rPr kumimoji="0" lang="en-US" sz="600" b="0" i="0" u="none" strike="noStrike" kern="1200" cap="none" spc="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misuse</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of</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services.</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 MDLIVE</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and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the MDLIVE</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logo</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are</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registered</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trademarks</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of MDLIVE,</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Inc.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and may</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not be</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used</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without written</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permission.</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For</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complete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terms of</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use</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visit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hlinkClick r:id="rId4"/>
              </a:rPr>
              <a:t>https://www.MDLIVE.com/terms-of-use/.</a:t>
            </a:r>
            <a:endParaRPr kumimoji="0" lang="en-US" sz="600" b="0" i="0" u="none" strike="noStrike" kern="1200" cap="none" spc="0" normalizeH="0" baseline="0" noProof="0">
              <a:ln>
                <a:noFill/>
              </a:ln>
              <a:solidFill>
                <a:srgbClr val="333F48"/>
              </a:solidFill>
              <a:effectLst/>
              <a:uLnTx/>
              <a:uFillTx/>
              <a:latin typeface="Calibri" panose="020F0502020204030204"/>
              <a:ea typeface="+mn-ea"/>
              <a:cs typeface="Open Sans"/>
            </a:endParaRPr>
          </a:p>
        </p:txBody>
      </p:sp>
    </p:spTree>
    <p:extLst>
      <p:ext uri="{BB962C8B-B14F-4D97-AF65-F5344CB8AC3E}">
        <p14:creationId xmlns:p14="http://schemas.microsoft.com/office/powerpoint/2010/main" val="348109317"/>
      </p:ext>
    </p:extLst>
  </p:cSld>
  <p:clrMapOvr>
    <a:masterClrMapping/>
  </p:clrMapOvr>
  <p:extLst>
    <p:ext uri="{DCECCB84-F9BA-43D5-87BE-67443E8EF086}">
      <p15:sldGuideLst xmlns:p15="http://schemas.microsoft.com/office/powerpoint/2012/main">
        <p15:guide id="1" orient="horz" pos="28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3_Telehealth with MDLive Blank 3">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C835FE-8695-4524-ADC2-C1B83EABC58B}" type="datetimeFigureOut">
              <a:rPr lang="en-US" smtClean="0"/>
              <a:t>6/2/2025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DA66F2-B767-428C-83B9-B04D039CDCA4}" type="slidenum">
              <a:rPr lang="en-US" smtClean="0"/>
              <a:t>‹#›</a:t>
            </a:fld>
            <a:endParaRPr lang="en-US"/>
          </a:p>
        </p:txBody>
      </p:sp>
      <p:sp>
        <p:nvSpPr>
          <p:cNvPr id="6" name="object 4">
            <a:extLst>
              <a:ext uri="{FF2B5EF4-FFF2-40B4-BE49-F238E27FC236}">
                <a16:creationId xmlns:a16="http://schemas.microsoft.com/office/drawing/2014/main" id="{C3FA6873-913D-C4B4-7896-7842B5CA1808}"/>
              </a:ext>
            </a:extLst>
          </p:cNvPr>
          <p:cNvSpPr txBox="1"/>
          <p:nvPr userDrawn="1"/>
        </p:nvSpPr>
        <p:spPr>
          <a:xfrm>
            <a:off x="3291841" y="9482086"/>
            <a:ext cx="4084354" cy="166712"/>
          </a:xfrm>
          <a:prstGeom prst="rect">
            <a:avLst/>
          </a:prstGeom>
        </p:spPr>
        <p:txBody>
          <a:bodyPr vert="horz" wrap="square" lIns="0" tIns="12700" rIns="0" bIns="0" rtlCol="0">
            <a:spAutoFit/>
          </a:bodyPr>
          <a:lstStyle/>
          <a:p>
            <a:pPr marL="0" marR="0" lvl="0" indent="0" algn="l" defTabSz="509405" rtl="0" eaLnBrk="0" fontAlgn="base" latinLnBrk="0" hangingPunct="0">
              <a:lnSpc>
                <a:spcPct val="100000"/>
              </a:lnSpc>
              <a:spcBef>
                <a:spcPct val="0"/>
              </a:spcBef>
              <a:spcAft>
                <a:spcPct val="0"/>
              </a:spcAft>
              <a:buClrTx/>
              <a:buSzTx/>
              <a:buFontTx/>
              <a:buNone/>
              <a:tabLst/>
              <a:defRPr/>
            </a:pPr>
            <a:r>
              <a:rPr kumimoji="0" lang="en-US" sz="1000" b="0" i="0" u="none" strike="noStrike" kern="1200" cap="none" spc="0" normalizeH="0" baseline="0" noProof="0">
                <a:ln>
                  <a:noFill/>
                </a:ln>
                <a:solidFill>
                  <a:prstClr val="black"/>
                </a:solidFill>
                <a:effectLst/>
                <a:uLnTx/>
                <a:uFillTx/>
                <a:latin typeface="Proxima Nova" panose="02000506030000020004" pitchFamily="2" charset="0"/>
                <a:ea typeface="+mn-ea"/>
                <a:cs typeface="+mn-cs"/>
              </a:rPr>
              <a:t>Visit </a:t>
            </a:r>
            <a:r>
              <a:rPr kumimoji="0" lang="en-US" sz="1000" b="1" i="0" u="none" strike="noStrike" kern="1200" cap="none" spc="0" normalizeH="0" baseline="0" noProof="0">
                <a:ln>
                  <a:noFill/>
                </a:ln>
                <a:solidFill>
                  <a:srgbClr val="0074B3"/>
                </a:solidFill>
                <a:effectLst/>
                <a:uLnTx/>
                <a:uFillTx/>
                <a:latin typeface="Proxima Nova" panose="02000506030000020004" pitchFamily="2" charset="0"/>
                <a:ea typeface="+mn-ea"/>
                <a:cs typeface="+mn-cs"/>
                <a:hlinkClick r:id="rId2">
                  <a:extLst>
                    <a:ext uri="{A12FA001-AC4F-418D-AE19-62706E023703}">
                      <ahyp:hlinkClr xmlns:ahyp="http://schemas.microsoft.com/office/drawing/2018/hyperlinkcolor" val="tx"/>
                    </a:ext>
                  </a:extLst>
                </a:hlinkClick>
              </a:rPr>
              <a:t>accessrga.com</a:t>
            </a:r>
            <a:r>
              <a:rPr kumimoji="0" lang="en-US" sz="1000" b="1" i="0" u="none" strike="noStrike" kern="1200" cap="none" spc="0" normalizeH="0" baseline="0" noProof="0">
                <a:ln>
                  <a:noFill/>
                </a:ln>
                <a:solidFill>
                  <a:srgbClr val="116AC4"/>
                </a:solidFill>
                <a:effectLst/>
                <a:uLnTx/>
                <a:uFillTx/>
                <a:latin typeface="Proxima Nova" panose="02000506030000020004" pitchFamily="2" charset="0"/>
                <a:ea typeface="+mn-ea"/>
                <a:cs typeface="+mn-cs"/>
                <a:hlinkClick r:id="rId2">
                  <a:extLst>
                    <a:ext uri="{A12FA001-AC4F-418D-AE19-62706E023703}">
                      <ahyp:hlinkClr xmlns:ahyp="http://schemas.microsoft.com/office/drawing/2018/hyperlinkcolor" val="tx"/>
                    </a:ext>
                  </a:extLst>
                </a:hlinkClick>
              </a:rPr>
              <a:t> </a:t>
            </a:r>
            <a:r>
              <a:rPr kumimoji="0" lang="en-US" sz="1000" b="0" i="0" u="none" strike="noStrike" kern="1200" cap="none" spc="0" normalizeH="0" baseline="0" noProof="0">
                <a:ln>
                  <a:noFill/>
                </a:ln>
                <a:solidFill>
                  <a:prstClr val="black"/>
                </a:solidFill>
                <a:effectLst/>
                <a:uLnTx/>
                <a:uFillTx/>
                <a:latin typeface="Proxima Nova" panose="02000506030000020004" pitchFamily="2" charset="0"/>
                <a:ea typeface="+mn-ea"/>
                <a:cs typeface="+mn-cs"/>
              </a:rPr>
              <a:t>and select Washington to access your RGA Account</a:t>
            </a:r>
          </a:p>
        </p:txBody>
      </p:sp>
      <p:sp>
        <p:nvSpPr>
          <p:cNvPr id="7" name="object 2">
            <a:extLst>
              <a:ext uri="{FF2B5EF4-FFF2-40B4-BE49-F238E27FC236}">
                <a16:creationId xmlns:a16="http://schemas.microsoft.com/office/drawing/2014/main" id="{AC2499E2-EEC1-57CE-F725-C345B8B920D2}"/>
              </a:ext>
            </a:extLst>
          </p:cNvPr>
          <p:cNvSpPr txBox="1"/>
          <p:nvPr userDrawn="1"/>
        </p:nvSpPr>
        <p:spPr>
          <a:xfrm>
            <a:off x="5008534" y="9648798"/>
            <a:ext cx="2259330" cy="153246"/>
          </a:xfrm>
          <a:prstGeom prst="rect">
            <a:avLst/>
          </a:prstGeom>
        </p:spPr>
        <p:txBody>
          <a:bodyPr vert="horz" wrap="square" lIns="0" tIns="14604" rIns="0" bIns="0" rtlCol="0">
            <a:spAutoFit/>
          </a:bodyPr>
          <a:lstStyle/>
          <a:p>
            <a:pPr marL="12700" marR="0" lvl="0" indent="0" algn="r" defTabSz="914400" rtl="0" eaLnBrk="1" fontAlgn="auto" latinLnBrk="0" hangingPunct="1">
              <a:lnSpc>
                <a:spcPct val="100000"/>
              </a:lnSpc>
              <a:spcBef>
                <a:spcPts val="114"/>
              </a:spcBef>
              <a:spcAft>
                <a:spcPts val="0"/>
              </a:spcAft>
              <a:buClrTx/>
              <a:buSzTx/>
              <a:buFontTx/>
              <a:buNone/>
              <a:tabLst/>
              <a:defRPr/>
            </a:pPr>
            <a:r>
              <a:rPr kumimoji="0" lang="en-US" sz="900" b="0" i="0" u="none" strike="noStrike" kern="0" cap="none" spc="0" normalizeH="0" baseline="0" noProof="0">
                <a:ln>
                  <a:noFill/>
                </a:ln>
                <a:solidFill>
                  <a:prstClr val="black"/>
                </a:solidFill>
                <a:effectLst/>
                <a:uLnTx/>
                <a:uFillTx/>
                <a:latin typeface="Proxima Nova" panose="02000506030000020004" pitchFamily="2" charset="0"/>
                <a:ea typeface="+mn-ea"/>
                <a:cs typeface="Arial"/>
              </a:rPr>
              <a:t>©2025</a:t>
            </a:r>
            <a:r>
              <a:rPr kumimoji="0" sz="900" b="0" i="0" u="none" strike="noStrike" kern="0" cap="none" spc="0" normalizeH="0" baseline="0" noProof="0">
                <a:ln>
                  <a:noFill/>
                </a:ln>
                <a:solidFill>
                  <a:prstClr val="black"/>
                </a:solidFill>
                <a:effectLst/>
                <a:uLnTx/>
                <a:uFillTx/>
                <a:latin typeface="Proxima Nova" panose="02000506030000020004" pitchFamily="2" charset="0"/>
                <a:ea typeface="+mn-ea"/>
                <a:cs typeface="Arial"/>
              </a:rPr>
              <a:t>,</a:t>
            </a:r>
            <a:r>
              <a:rPr kumimoji="0" lang="en-US" sz="900" b="0" i="0" u="none" strike="noStrike" kern="0" cap="none" spc="0" normalizeH="0" baseline="0" noProof="0">
                <a:ln>
                  <a:noFill/>
                </a:ln>
                <a:solidFill>
                  <a:prstClr val="black"/>
                </a:solidFill>
                <a:effectLst/>
                <a:uLnTx/>
                <a:uFillTx/>
                <a:latin typeface="Proxima Nova" panose="02000506030000020004" pitchFamily="2" charset="0"/>
                <a:ea typeface="+mn-ea"/>
                <a:cs typeface="Arial"/>
              </a:rPr>
              <a:t> Regence Group Administrators</a:t>
            </a:r>
            <a:endParaRPr kumimoji="0" sz="900" b="0" i="0" u="none" strike="noStrike" kern="0" cap="none" spc="0" normalizeH="0" baseline="0" noProof="0">
              <a:ln>
                <a:noFill/>
              </a:ln>
              <a:solidFill>
                <a:prstClr val="black"/>
              </a:solidFill>
              <a:effectLst/>
              <a:uLnTx/>
              <a:uFillTx/>
              <a:latin typeface="Proxima Nova" panose="02000506030000020004" pitchFamily="2" charset="0"/>
              <a:ea typeface="+mn-ea"/>
              <a:cs typeface="Arial"/>
            </a:endParaRPr>
          </a:p>
        </p:txBody>
      </p:sp>
      <p:pic>
        <p:nvPicPr>
          <p:cNvPr id="8" name="Picture 7">
            <a:extLst>
              <a:ext uri="{FF2B5EF4-FFF2-40B4-BE49-F238E27FC236}">
                <a16:creationId xmlns:a16="http://schemas.microsoft.com/office/drawing/2014/main" id="{0AA42B6D-99BF-D4B3-250C-A08EF37C508E}"/>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5577536" y="463933"/>
            <a:ext cx="1808621" cy="665106"/>
          </a:xfrm>
          <a:prstGeom prst="rect">
            <a:avLst/>
          </a:prstGeom>
        </p:spPr>
      </p:pic>
      <p:sp>
        <p:nvSpPr>
          <p:cNvPr id="10" name="Rectangle 9">
            <a:extLst>
              <a:ext uri="{FF2B5EF4-FFF2-40B4-BE49-F238E27FC236}">
                <a16:creationId xmlns:a16="http://schemas.microsoft.com/office/drawing/2014/main" id="{1413C474-2AE7-FA06-3CA7-40CC80AC3C42}"/>
              </a:ext>
            </a:extLst>
          </p:cNvPr>
          <p:cNvSpPr/>
          <p:nvPr userDrawn="1"/>
        </p:nvSpPr>
        <p:spPr>
          <a:xfrm>
            <a:off x="425885" y="9143852"/>
            <a:ext cx="6841979" cy="389658"/>
          </a:xfrm>
          <a:prstGeom prst="rect">
            <a:avLst/>
          </a:prstGeom>
        </p:spPr>
        <p:txBody>
          <a:bodyPr wrap="square">
            <a:spAutoFit/>
          </a:bodyPr>
          <a:lstStyle/>
          <a:p>
            <a:pPr marL="12700" marR="5080" lvl="0" indent="0" algn="just" defTabSz="457200" rtl="0" eaLnBrk="1" fontAlgn="auto" latinLnBrk="0" hangingPunct="1">
              <a:lnSpc>
                <a:spcPct val="80000"/>
              </a:lnSpc>
              <a:spcBef>
                <a:spcPts val="0"/>
              </a:spcBef>
              <a:spcAft>
                <a:spcPts val="0"/>
              </a:spcAft>
              <a:buClrTx/>
              <a:buSzTx/>
              <a:buFontTx/>
              <a:buNone/>
              <a:tabLst/>
              <a:defRPr/>
            </a:pP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MDLIVE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may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not be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available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in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certain states and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is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subject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to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state regulations.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MDLIVE does not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replace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the primary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care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physician, is not an insurance product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and may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not be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able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to </a:t>
            </a:r>
            <a:r>
              <a:rPr kumimoji="0" lang="en-US" sz="600" b="0" i="0" u="none" strike="noStrike" kern="1200" cap="none" spc="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substitute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for traditional in person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care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in every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case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or for every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condition.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MDLIVE does not prescribe DEA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controlled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substances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and may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not prescribe non-therapeutic drugs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and certain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other drugs which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may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be harmful because of </a:t>
            </a:r>
            <a:r>
              <a:rPr kumimoji="0" lang="en-US" sz="600" b="0" i="0" u="none" strike="noStrike" kern="1200" cap="none" spc="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their</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potential</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for</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abuse.</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MDLIVE</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does</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not</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guarantee</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patients</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will</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receive</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0" normalizeH="0" baseline="0" noProof="0">
                <a:ln>
                  <a:noFill/>
                </a:ln>
                <a:solidFill>
                  <a:srgbClr val="414042"/>
                </a:solidFill>
                <a:effectLst/>
                <a:uLnTx/>
                <a:uFillTx/>
                <a:latin typeface="Calibri" panose="020F0502020204030204"/>
                <a:ea typeface="+mn-ea"/>
                <a:cs typeface="Open Sans"/>
              </a:rPr>
              <a:t>a</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prescription.</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Healthcare</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professionals</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using</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the</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platform</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have</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the</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right</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to</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deny</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care</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if</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based</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on</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professional</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judgment</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0" normalizeH="0" baseline="0" noProof="0">
                <a:ln>
                  <a:noFill/>
                </a:ln>
                <a:solidFill>
                  <a:srgbClr val="414042"/>
                </a:solidFill>
                <a:effectLst/>
                <a:uLnTx/>
                <a:uFillTx/>
                <a:latin typeface="Calibri" panose="020F0502020204030204"/>
                <a:ea typeface="+mn-ea"/>
                <a:cs typeface="Open Sans"/>
              </a:rPr>
              <a:t>a</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case</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is</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inappropriate</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for</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telehealth</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or</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for </a:t>
            </a:r>
            <a:r>
              <a:rPr kumimoji="0" lang="en-US" sz="600" b="0" i="0" u="none" strike="noStrike" kern="1200" cap="none" spc="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misuse</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of</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services.</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 MDLIVE</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and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the MDLIVE</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logo</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are</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registered</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trademarks</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of MDLIVE,</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Inc.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and may</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not be</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used</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without written</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permission.</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For</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complete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terms of</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use</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visit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hlinkClick r:id="rId4"/>
              </a:rPr>
              <a:t>https://www.MDLIVE.com/terms-of-use/.</a:t>
            </a:r>
            <a:endParaRPr kumimoji="0" lang="en-US" sz="600" b="0" i="0" u="none" strike="noStrike" kern="1200" cap="none" spc="0" normalizeH="0" baseline="0" noProof="0">
              <a:ln>
                <a:noFill/>
              </a:ln>
              <a:solidFill>
                <a:srgbClr val="333F48"/>
              </a:solidFill>
              <a:effectLst/>
              <a:uLnTx/>
              <a:uFillTx/>
              <a:latin typeface="Calibri" panose="020F0502020204030204"/>
              <a:ea typeface="+mn-ea"/>
              <a:cs typeface="Open Sans"/>
            </a:endParaRPr>
          </a:p>
        </p:txBody>
      </p:sp>
    </p:spTree>
    <p:extLst>
      <p:ext uri="{BB962C8B-B14F-4D97-AF65-F5344CB8AC3E}">
        <p14:creationId xmlns:p14="http://schemas.microsoft.com/office/powerpoint/2010/main" val="401552918"/>
      </p:ext>
    </p:extLst>
  </p:cSld>
  <p:clrMapOvr>
    <a:masterClrMapping/>
  </p:clrMapOvr>
  <p:extLst>
    <p:ext uri="{DCECCB84-F9BA-43D5-87BE-67443E8EF086}">
      <p15:sldGuideLst xmlns:p15="http://schemas.microsoft.com/office/powerpoint/2012/main">
        <p15:guide id="1" orient="horz" pos="288"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C835FE-8695-4524-ADC2-C1B83EABC58B}" type="datetimeFigureOut">
              <a:rPr lang="en-US" smtClean="0"/>
              <a:t>6/2/2025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DA66F2-B767-428C-83B9-B04D039CDCA4}" type="slidenum">
              <a:rPr lang="en-US" smtClean="0"/>
              <a:t>‹#›</a:t>
            </a:fld>
            <a:endParaRPr lang="en-US"/>
          </a:p>
        </p:txBody>
      </p:sp>
      <p:pic>
        <p:nvPicPr>
          <p:cNvPr id="8" name="Picture 7">
            <a:extLst>
              <a:ext uri="{FF2B5EF4-FFF2-40B4-BE49-F238E27FC236}">
                <a16:creationId xmlns:a16="http://schemas.microsoft.com/office/drawing/2014/main" id="{0AA42B6D-99BF-D4B3-250C-A08EF37C508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5577536" y="423116"/>
            <a:ext cx="1808621" cy="665106"/>
          </a:xfrm>
          <a:prstGeom prst="rect">
            <a:avLst/>
          </a:prstGeom>
        </p:spPr>
      </p:pic>
    </p:spTree>
    <p:extLst>
      <p:ext uri="{BB962C8B-B14F-4D97-AF65-F5344CB8AC3E}">
        <p14:creationId xmlns:p14="http://schemas.microsoft.com/office/powerpoint/2010/main" val="531051044"/>
      </p:ext>
    </p:extLst>
  </p:cSld>
  <p:clrMapOvr>
    <a:masterClrMapping/>
  </p:clrMapOvr>
  <p:extLst>
    <p:ext uri="{DCECCB84-F9BA-43D5-87BE-67443E8EF086}">
      <p15:sldGuideLst xmlns:p15="http://schemas.microsoft.com/office/powerpoint/2012/main">
        <p15:guide id="1" orient="horz" pos="264"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C835FE-8695-4524-ADC2-C1B83EABC58B}" type="datetimeFigureOut">
              <a:rPr lang="en-US" smtClean="0"/>
              <a:t>6/2/2025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DA66F2-B767-428C-83B9-B04D039CDCA4}" type="slidenum">
              <a:rPr lang="en-US" smtClean="0"/>
              <a:t>‹#›</a:t>
            </a:fld>
            <a:endParaRPr lang="en-US"/>
          </a:p>
        </p:txBody>
      </p:sp>
      <p:sp>
        <p:nvSpPr>
          <p:cNvPr id="6" name="object 4">
            <a:extLst>
              <a:ext uri="{FF2B5EF4-FFF2-40B4-BE49-F238E27FC236}">
                <a16:creationId xmlns:a16="http://schemas.microsoft.com/office/drawing/2014/main" id="{C3FA6873-913D-C4B4-7896-7842B5CA1808}"/>
              </a:ext>
            </a:extLst>
          </p:cNvPr>
          <p:cNvSpPr txBox="1"/>
          <p:nvPr userDrawn="1"/>
        </p:nvSpPr>
        <p:spPr>
          <a:xfrm>
            <a:off x="3291841" y="9482086"/>
            <a:ext cx="4084354" cy="166712"/>
          </a:xfrm>
          <a:prstGeom prst="rect">
            <a:avLst/>
          </a:prstGeom>
        </p:spPr>
        <p:txBody>
          <a:bodyPr vert="horz" wrap="square" lIns="0" tIns="12700" rIns="0" bIns="0" rtlCol="0">
            <a:spAutoFit/>
          </a:bodyPr>
          <a:lstStyle/>
          <a:p>
            <a:pPr marL="0" marR="0" lvl="0" indent="0" algn="l" defTabSz="509405" rtl="0" eaLnBrk="0" fontAlgn="base" latinLnBrk="0" hangingPunct="0">
              <a:lnSpc>
                <a:spcPct val="100000"/>
              </a:lnSpc>
              <a:spcBef>
                <a:spcPct val="0"/>
              </a:spcBef>
              <a:spcAft>
                <a:spcPct val="0"/>
              </a:spcAft>
              <a:buClrTx/>
              <a:buSzTx/>
              <a:buFontTx/>
              <a:buNone/>
              <a:tabLst/>
              <a:defRPr/>
            </a:pPr>
            <a:r>
              <a:rPr kumimoji="0" lang="en-US" sz="1000" b="0" i="0" u="none" strike="noStrike" kern="1200" cap="none" spc="0" normalizeH="0" baseline="0" noProof="0">
                <a:ln>
                  <a:noFill/>
                </a:ln>
                <a:solidFill>
                  <a:prstClr val="black"/>
                </a:solidFill>
                <a:effectLst/>
                <a:uLnTx/>
                <a:uFillTx/>
                <a:latin typeface="Proxima Nova" panose="02000506030000020004" pitchFamily="2" charset="0"/>
                <a:ea typeface="+mn-ea"/>
                <a:cs typeface="+mn-cs"/>
              </a:rPr>
              <a:t>Visit </a:t>
            </a:r>
            <a:r>
              <a:rPr kumimoji="0" lang="en-US" sz="1000" b="1" i="0" u="none" strike="noStrike" kern="1200" cap="none" spc="0" normalizeH="0" baseline="0" noProof="0">
                <a:ln>
                  <a:noFill/>
                </a:ln>
                <a:solidFill>
                  <a:srgbClr val="0074B3"/>
                </a:solidFill>
                <a:effectLst/>
                <a:uLnTx/>
                <a:uFillTx/>
                <a:latin typeface="Proxima Nova" panose="02000506030000020004" pitchFamily="2" charset="0"/>
                <a:ea typeface="+mn-ea"/>
                <a:cs typeface="+mn-cs"/>
                <a:hlinkClick r:id="rId2">
                  <a:extLst>
                    <a:ext uri="{A12FA001-AC4F-418D-AE19-62706E023703}">
                      <ahyp:hlinkClr xmlns:ahyp="http://schemas.microsoft.com/office/drawing/2018/hyperlinkcolor" val="tx"/>
                    </a:ext>
                  </a:extLst>
                </a:hlinkClick>
              </a:rPr>
              <a:t>accessrga.com</a:t>
            </a:r>
            <a:r>
              <a:rPr kumimoji="0" lang="en-US" sz="1000" b="1" i="0" u="none" strike="noStrike" kern="1200" cap="none" spc="0" normalizeH="0" baseline="0" noProof="0">
                <a:ln>
                  <a:noFill/>
                </a:ln>
                <a:solidFill>
                  <a:srgbClr val="116AC4"/>
                </a:solidFill>
                <a:effectLst/>
                <a:uLnTx/>
                <a:uFillTx/>
                <a:latin typeface="Proxima Nova" panose="02000506030000020004" pitchFamily="2" charset="0"/>
                <a:ea typeface="+mn-ea"/>
                <a:cs typeface="+mn-cs"/>
                <a:hlinkClick r:id="rId2">
                  <a:extLst>
                    <a:ext uri="{A12FA001-AC4F-418D-AE19-62706E023703}">
                      <ahyp:hlinkClr xmlns:ahyp="http://schemas.microsoft.com/office/drawing/2018/hyperlinkcolor" val="tx"/>
                    </a:ext>
                  </a:extLst>
                </a:hlinkClick>
              </a:rPr>
              <a:t> </a:t>
            </a:r>
            <a:r>
              <a:rPr kumimoji="0" lang="en-US" sz="1000" b="0" i="0" u="none" strike="noStrike" kern="1200" cap="none" spc="0" normalizeH="0" baseline="0" noProof="0">
                <a:ln>
                  <a:noFill/>
                </a:ln>
                <a:solidFill>
                  <a:prstClr val="black"/>
                </a:solidFill>
                <a:effectLst/>
                <a:uLnTx/>
                <a:uFillTx/>
                <a:latin typeface="Proxima Nova" panose="02000506030000020004" pitchFamily="2" charset="0"/>
                <a:ea typeface="+mn-ea"/>
                <a:cs typeface="+mn-cs"/>
              </a:rPr>
              <a:t>and select Washington to access your RGA Account</a:t>
            </a:r>
          </a:p>
        </p:txBody>
      </p:sp>
      <p:sp>
        <p:nvSpPr>
          <p:cNvPr id="7" name="object 2">
            <a:extLst>
              <a:ext uri="{FF2B5EF4-FFF2-40B4-BE49-F238E27FC236}">
                <a16:creationId xmlns:a16="http://schemas.microsoft.com/office/drawing/2014/main" id="{AC2499E2-EEC1-57CE-F725-C345B8B920D2}"/>
              </a:ext>
            </a:extLst>
          </p:cNvPr>
          <p:cNvSpPr txBox="1"/>
          <p:nvPr userDrawn="1"/>
        </p:nvSpPr>
        <p:spPr>
          <a:xfrm>
            <a:off x="5008534" y="9648798"/>
            <a:ext cx="2259330" cy="153246"/>
          </a:xfrm>
          <a:prstGeom prst="rect">
            <a:avLst/>
          </a:prstGeom>
        </p:spPr>
        <p:txBody>
          <a:bodyPr vert="horz" wrap="square" lIns="0" tIns="14604" rIns="0" bIns="0" rtlCol="0">
            <a:spAutoFit/>
          </a:bodyPr>
          <a:lstStyle/>
          <a:p>
            <a:pPr marL="12700" marR="0" lvl="0" indent="0" algn="r" defTabSz="914400" rtl="0" eaLnBrk="1" fontAlgn="auto" latinLnBrk="0" hangingPunct="1">
              <a:lnSpc>
                <a:spcPct val="100000"/>
              </a:lnSpc>
              <a:spcBef>
                <a:spcPts val="114"/>
              </a:spcBef>
              <a:spcAft>
                <a:spcPts val="0"/>
              </a:spcAft>
              <a:buClrTx/>
              <a:buSzTx/>
              <a:buFontTx/>
              <a:buNone/>
              <a:tabLst/>
              <a:defRPr/>
            </a:pPr>
            <a:r>
              <a:rPr kumimoji="0" lang="en-US" sz="900" b="0" i="0" u="none" strike="noStrike" kern="0" cap="none" spc="0" normalizeH="0" baseline="0" noProof="0">
                <a:ln>
                  <a:noFill/>
                </a:ln>
                <a:solidFill>
                  <a:prstClr val="black"/>
                </a:solidFill>
                <a:effectLst/>
                <a:uLnTx/>
                <a:uFillTx/>
                <a:latin typeface="Proxima Nova" panose="02000506030000020004" pitchFamily="2" charset="0"/>
                <a:ea typeface="+mn-ea"/>
                <a:cs typeface="Arial"/>
              </a:rPr>
              <a:t>©2025</a:t>
            </a:r>
            <a:r>
              <a:rPr kumimoji="0" sz="900" b="0" i="0" u="none" strike="noStrike" kern="0" cap="none" spc="0" normalizeH="0" baseline="0" noProof="0">
                <a:ln>
                  <a:noFill/>
                </a:ln>
                <a:solidFill>
                  <a:prstClr val="black"/>
                </a:solidFill>
                <a:effectLst/>
                <a:uLnTx/>
                <a:uFillTx/>
                <a:latin typeface="Proxima Nova" panose="02000506030000020004" pitchFamily="2" charset="0"/>
                <a:ea typeface="+mn-ea"/>
                <a:cs typeface="Arial"/>
              </a:rPr>
              <a:t>,</a:t>
            </a:r>
            <a:r>
              <a:rPr kumimoji="0" lang="en-US" sz="900" b="0" i="0" u="none" strike="noStrike" kern="0" cap="none" spc="0" normalizeH="0" baseline="0" noProof="0">
                <a:ln>
                  <a:noFill/>
                </a:ln>
                <a:solidFill>
                  <a:prstClr val="black"/>
                </a:solidFill>
                <a:effectLst/>
                <a:uLnTx/>
                <a:uFillTx/>
                <a:latin typeface="Proxima Nova" panose="02000506030000020004" pitchFamily="2" charset="0"/>
                <a:ea typeface="+mn-ea"/>
                <a:cs typeface="Arial"/>
              </a:rPr>
              <a:t> Regence Group Administrators</a:t>
            </a:r>
            <a:endParaRPr kumimoji="0" sz="900" b="0" i="0" u="none" strike="noStrike" kern="0" cap="none" spc="0" normalizeH="0" baseline="0" noProof="0">
              <a:ln>
                <a:noFill/>
              </a:ln>
              <a:solidFill>
                <a:prstClr val="black"/>
              </a:solidFill>
              <a:effectLst/>
              <a:uLnTx/>
              <a:uFillTx/>
              <a:latin typeface="Proxima Nova" panose="02000506030000020004" pitchFamily="2" charset="0"/>
              <a:ea typeface="+mn-ea"/>
              <a:cs typeface="Arial"/>
            </a:endParaRPr>
          </a:p>
        </p:txBody>
      </p:sp>
      <p:pic>
        <p:nvPicPr>
          <p:cNvPr id="8" name="Picture 7">
            <a:extLst>
              <a:ext uri="{FF2B5EF4-FFF2-40B4-BE49-F238E27FC236}">
                <a16:creationId xmlns:a16="http://schemas.microsoft.com/office/drawing/2014/main" id="{0AA42B6D-99BF-D4B3-250C-A08EF37C508E}"/>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5577536" y="327038"/>
            <a:ext cx="1808621" cy="665106"/>
          </a:xfrm>
          <a:prstGeom prst="rect">
            <a:avLst/>
          </a:prstGeom>
        </p:spPr>
      </p:pic>
    </p:spTree>
    <p:extLst>
      <p:ext uri="{BB962C8B-B14F-4D97-AF65-F5344CB8AC3E}">
        <p14:creationId xmlns:p14="http://schemas.microsoft.com/office/powerpoint/2010/main" val="3892192388"/>
      </p:ext>
    </p:extLst>
  </p:cSld>
  <p:clrMapOvr>
    <a:masterClrMapping/>
  </p:clrMapOvr>
  <p:extLst>
    <p:ext uri="{DCECCB84-F9BA-43D5-87BE-67443E8EF086}">
      <p15:sldGuideLst xmlns:p15="http://schemas.microsoft.com/office/powerpoint/2012/main">
        <p15:guide id="1" orient="horz" pos="21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4C835FE-8695-4524-ADC2-C1B83EABC58B}" type="datetimeFigureOut">
              <a:rPr lang="en-US" smtClean="0"/>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DA66F2-B767-428C-83B9-B04D039CDCA4}" type="slidenum">
              <a:rPr lang="en-US" smtClean="0"/>
              <a:t>‹#›</a:t>
            </a:fld>
            <a:endParaRPr lang="en-US"/>
          </a:p>
        </p:txBody>
      </p:sp>
    </p:spTree>
    <p:extLst>
      <p:ext uri="{BB962C8B-B14F-4D97-AF65-F5344CB8AC3E}">
        <p14:creationId xmlns:p14="http://schemas.microsoft.com/office/powerpoint/2010/main" val="6703351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4C835FE-8695-4524-ADC2-C1B83EABC58B}" type="datetimeFigureOut">
              <a:rPr lang="en-US" smtClean="0"/>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DA66F2-B767-428C-83B9-B04D039CDCA4}" type="slidenum">
              <a:rPr lang="en-US" smtClean="0"/>
              <a:t>‹#›</a:t>
            </a:fld>
            <a:endParaRPr lang="en-US"/>
          </a:p>
        </p:txBody>
      </p:sp>
    </p:spTree>
    <p:extLst>
      <p:ext uri="{BB962C8B-B14F-4D97-AF65-F5344CB8AC3E}">
        <p14:creationId xmlns:p14="http://schemas.microsoft.com/office/powerpoint/2010/main" val="12060913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C835FE-8695-4524-ADC2-C1B83EABC58B}" type="datetimeFigureOut">
              <a:rPr lang="en-US" smtClean="0"/>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DA66F2-B767-428C-83B9-B04D039CDCA4}" type="slidenum">
              <a:rPr lang="en-US" smtClean="0"/>
              <a:t>‹#›</a:t>
            </a:fld>
            <a:endParaRPr lang="en-US"/>
          </a:p>
        </p:txBody>
      </p:sp>
    </p:spTree>
    <p:extLst>
      <p:ext uri="{BB962C8B-B14F-4D97-AF65-F5344CB8AC3E}">
        <p14:creationId xmlns:p14="http://schemas.microsoft.com/office/powerpoint/2010/main" val="13190254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C835FE-8695-4524-ADC2-C1B83EABC58B}" type="datetimeFigureOut">
              <a:rPr lang="en-US" smtClean="0"/>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DA66F2-B767-428C-83B9-B04D039CDCA4}" type="slidenum">
              <a:rPr lang="en-US" smtClean="0"/>
              <a:t>‹#›</a:t>
            </a:fld>
            <a:endParaRPr lang="en-US"/>
          </a:p>
        </p:txBody>
      </p:sp>
    </p:spTree>
    <p:extLst>
      <p:ext uri="{BB962C8B-B14F-4D97-AF65-F5344CB8AC3E}">
        <p14:creationId xmlns:p14="http://schemas.microsoft.com/office/powerpoint/2010/main" val="9904105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With Category and Questions">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56057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roduct Flyer">
    <p:spTree>
      <p:nvGrpSpPr>
        <p:cNvPr id="1" name=""/>
        <p:cNvGrpSpPr/>
        <p:nvPr/>
      </p:nvGrpSpPr>
      <p:grpSpPr>
        <a:xfrm>
          <a:off x="0" y="0"/>
          <a:ext cx="0" cy="0"/>
          <a:chOff x="0" y="0"/>
          <a:chExt cx="0" cy="0"/>
        </a:xfrm>
      </p:grpSpPr>
    </p:spTree>
    <p:extLst>
      <p:ext uri="{BB962C8B-B14F-4D97-AF65-F5344CB8AC3E}">
        <p14:creationId xmlns:p14="http://schemas.microsoft.com/office/powerpoint/2010/main" val="701931727"/>
      </p:ext>
    </p:extLst>
  </p:cSld>
  <p:clrMapOvr>
    <a:masterClrMapping/>
  </p:clrMapOvr>
  <p:extLst>
    <p:ext uri="{DCECCB84-F9BA-43D5-87BE-67443E8EF086}">
      <p15:sldGuideLst xmlns:p15="http://schemas.microsoft.com/office/powerpoint/2012/main">
        <p15:guide id="1" orient="horz" pos="276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C835FE-8695-4524-ADC2-C1B83EABC58B}" type="datetimeFigureOut">
              <a:rPr lang="en-US" smtClean="0"/>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DA66F2-B767-428C-83B9-B04D039CDCA4}" type="slidenum">
              <a:rPr lang="en-US" smtClean="0"/>
              <a:t>‹#›</a:t>
            </a:fld>
            <a:endParaRPr lang="en-US"/>
          </a:p>
        </p:txBody>
      </p:sp>
    </p:spTree>
    <p:extLst>
      <p:ext uri="{BB962C8B-B14F-4D97-AF65-F5344CB8AC3E}">
        <p14:creationId xmlns:p14="http://schemas.microsoft.com/office/powerpoint/2010/main" val="35501119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Without Category">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00615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Cover Option 2">
    <p:spTree>
      <p:nvGrpSpPr>
        <p:cNvPr id="1" name=""/>
        <p:cNvGrpSpPr/>
        <p:nvPr/>
      </p:nvGrpSpPr>
      <p:grpSpPr>
        <a:xfrm>
          <a:off x="0" y="0"/>
          <a:ext cx="0" cy="0"/>
          <a:chOff x="0" y="0"/>
          <a:chExt cx="0" cy="0"/>
        </a:xfrm>
      </p:grpSpPr>
    </p:spTree>
    <p:extLst>
      <p:ext uri="{BB962C8B-B14F-4D97-AF65-F5344CB8AC3E}">
        <p14:creationId xmlns:p14="http://schemas.microsoft.com/office/powerpoint/2010/main" val="515203544"/>
      </p:ext>
    </p:extLst>
  </p:cSld>
  <p:clrMapOvr>
    <a:masterClrMapping/>
  </p:clrMapOvr>
  <p:extLst>
    <p:ext uri="{DCECCB84-F9BA-43D5-87BE-67443E8EF086}">
      <p15:sldGuideLst xmlns:p15="http://schemas.microsoft.com/office/powerpoint/2012/main">
        <p15:guide id="1" pos="357">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_With Category">
    <p:spTree>
      <p:nvGrpSpPr>
        <p:cNvPr id="1" name=""/>
        <p:cNvGrpSpPr/>
        <p:nvPr/>
      </p:nvGrpSpPr>
      <p:grpSpPr>
        <a:xfrm>
          <a:off x="0" y="0"/>
          <a:ext cx="0" cy="0"/>
          <a:chOff x="0" y="0"/>
          <a:chExt cx="0" cy="0"/>
        </a:xfrm>
      </p:grpSpPr>
      <p:sp>
        <p:nvSpPr>
          <p:cNvPr id="5" name="TextBox 4"/>
          <p:cNvSpPr txBox="1"/>
          <p:nvPr userDrawn="1"/>
        </p:nvSpPr>
        <p:spPr>
          <a:xfrm>
            <a:off x="228601" y="9467105"/>
            <a:ext cx="3884924" cy="307777"/>
          </a:xfrm>
          <a:prstGeom prst="rect">
            <a:avLst/>
          </a:prstGeom>
          <a:noFill/>
        </p:spPr>
        <p:txBody>
          <a:bodyPr wrap="square" lIns="0" rIns="0" rtlCol="0">
            <a:spAutoFit/>
          </a:bodyPr>
          <a:lstStyle/>
          <a:p>
            <a:r>
              <a:rPr lang="en-US" sz="1400">
                <a:solidFill>
                  <a:schemeClr val="bg1"/>
                </a:solidFill>
              </a:rPr>
              <a:t>www.accessrga.com | </a:t>
            </a:r>
            <a:r>
              <a:rPr lang="en-US" altLang="en-US" sz="1400" b="0">
                <a:solidFill>
                  <a:schemeClr val="bg1"/>
                </a:solidFill>
              </a:rPr>
              <a:t>1-866-738-3924</a:t>
            </a:r>
            <a:endParaRPr lang="en-US" sz="1400" b="0">
              <a:solidFill>
                <a:schemeClr val="bg1"/>
              </a:solidFill>
            </a:endParaRPr>
          </a:p>
        </p:txBody>
      </p:sp>
    </p:spTree>
    <p:extLst>
      <p:ext uri="{BB962C8B-B14F-4D97-AF65-F5344CB8AC3E}">
        <p14:creationId xmlns:p14="http://schemas.microsoft.com/office/powerpoint/2010/main" val="156640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4800"/>
            </a:lvl1pPr>
          </a:lstStyle>
          <a:p>
            <a:r>
              <a:rPr lang="en-US"/>
              <a:t>Click to edit Master title style</a:t>
            </a:r>
          </a:p>
        </p:txBody>
      </p:sp>
      <p:sp>
        <p:nvSpPr>
          <p:cNvPr id="3" name="Subtitle 2"/>
          <p:cNvSpPr>
            <a:spLocks noGrp="1"/>
          </p:cNvSpPr>
          <p:nvPr>
            <p:ph type="subTitle" idx="1"/>
          </p:nvPr>
        </p:nvSpPr>
        <p:spPr>
          <a:xfrm>
            <a:off x="971550" y="5282990"/>
            <a:ext cx="5829300" cy="2428451"/>
          </a:xfrm>
        </p:spPr>
        <p:txBody>
          <a:bodyPr/>
          <a:lstStyle>
            <a:lvl1pPr marL="0" indent="0" algn="ctr">
              <a:buNone/>
              <a:defRPr sz="1920"/>
            </a:lvl1pPr>
            <a:lvl2pPr marL="365769" indent="0" algn="ctr">
              <a:buNone/>
              <a:defRPr sz="1600"/>
            </a:lvl2pPr>
            <a:lvl3pPr marL="731538" indent="0" algn="ctr">
              <a:buNone/>
              <a:defRPr sz="1440"/>
            </a:lvl3pPr>
            <a:lvl4pPr marL="1097307" indent="0" algn="ctr">
              <a:buNone/>
              <a:defRPr sz="1280"/>
            </a:lvl4pPr>
            <a:lvl5pPr marL="1463077" indent="0" algn="ctr">
              <a:buNone/>
              <a:defRPr sz="1280"/>
            </a:lvl5pPr>
            <a:lvl6pPr marL="1828846" indent="0" algn="ctr">
              <a:buNone/>
              <a:defRPr sz="1280"/>
            </a:lvl6pPr>
            <a:lvl7pPr marL="2194615" indent="0" algn="ctr">
              <a:buNone/>
              <a:defRPr sz="1280"/>
            </a:lvl7pPr>
            <a:lvl8pPr marL="2560384" indent="0" algn="ctr">
              <a:buNone/>
              <a:defRPr sz="1280"/>
            </a:lvl8pPr>
            <a:lvl9pPr marL="2926153" indent="0" algn="ctr">
              <a:buNone/>
              <a:defRPr sz="1280"/>
            </a:lvl9pPr>
          </a:lstStyle>
          <a:p>
            <a:r>
              <a:rPr lang="en-US"/>
              <a:t>Click to edit Master subtitle style</a:t>
            </a:r>
          </a:p>
        </p:txBody>
      </p:sp>
      <p:sp>
        <p:nvSpPr>
          <p:cNvPr id="4" name="Date Placeholder 3"/>
          <p:cNvSpPr>
            <a:spLocks noGrp="1"/>
          </p:cNvSpPr>
          <p:nvPr>
            <p:ph type="dt" sz="half" idx="10"/>
          </p:nvPr>
        </p:nvSpPr>
        <p:spPr/>
        <p:txBody>
          <a:bodyPr/>
          <a:lstStyle/>
          <a:p>
            <a:fld id="{AC73A71F-283D-4758-BACA-99A4DCB50DA8}" type="datetimeFigureOut">
              <a:rPr lang="en-US" smtClean="0"/>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F2157-A13B-46CA-BE82-A3D280476ACA}" type="slidenum">
              <a:rPr lang="en-US" smtClean="0"/>
              <a:t>‹#›</a:t>
            </a:fld>
            <a:endParaRPr lang="en-US"/>
          </a:p>
        </p:txBody>
      </p:sp>
    </p:spTree>
    <p:extLst>
      <p:ext uri="{BB962C8B-B14F-4D97-AF65-F5344CB8AC3E}">
        <p14:creationId xmlns:p14="http://schemas.microsoft.com/office/powerpoint/2010/main" val="295668796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1FF92-E3E7-8387-BB33-8D8A8476210E}"/>
              </a:ext>
            </a:extLst>
          </p:cNvPr>
          <p:cNvSpPr>
            <a:spLocks noGrp="1"/>
          </p:cNvSpPr>
          <p:nvPr>
            <p:ph type="ctrTitle"/>
          </p:nvPr>
        </p:nvSpPr>
        <p:spPr>
          <a:xfrm>
            <a:off x="971550" y="1646238"/>
            <a:ext cx="5829300" cy="3502025"/>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533FFAD-B1B4-FED3-DBFC-AF9CA479F0A9}"/>
              </a:ext>
            </a:extLst>
          </p:cNvPr>
          <p:cNvSpPr>
            <a:spLocks noGrp="1"/>
          </p:cNvSpPr>
          <p:nvPr>
            <p:ph type="subTitle" idx="1"/>
          </p:nvPr>
        </p:nvSpPr>
        <p:spPr>
          <a:xfrm>
            <a:off x="971550" y="5283200"/>
            <a:ext cx="5829300" cy="2428875"/>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6099346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Cover Option 2">
    <p:spTree>
      <p:nvGrpSpPr>
        <p:cNvPr id="1" name=""/>
        <p:cNvGrpSpPr/>
        <p:nvPr/>
      </p:nvGrpSpPr>
      <p:grpSpPr>
        <a:xfrm>
          <a:off x="0" y="0"/>
          <a:ext cx="0" cy="0"/>
          <a:chOff x="0" y="0"/>
          <a:chExt cx="0" cy="0"/>
        </a:xfrm>
      </p:grpSpPr>
    </p:spTree>
    <p:extLst>
      <p:ext uri="{BB962C8B-B14F-4D97-AF65-F5344CB8AC3E}">
        <p14:creationId xmlns:p14="http://schemas.microsoft.com/office/powerpoint/2010/main" val="64373331"/>
      </p:ext>
    </p:extLst>
  </p:cSld>
  <p:clrMapOvr>
    <a:masterClrMapping/>
  </p:clrMapOvr>
  <p:extLst>
    <p:ext uri="{DCECCB84-F9BA-43D5-87BE-67443E8EF086}">
      <p15:sldGuideLst xmlns:p15="http://schemas.microsoft.com/office/powerpoint/2012/main">
        <p15:guide id="1" pos="357">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tint val="82000"/>
                  </a:schemeClr>
                </a:solidFill>
              </a:defRPr>
            </a:lvl1pPr>
            <a:lvl2pPr marL="388620" indent="0">
              <a:buNone/>
              <a:defRPr sz="1700">
                <a:solidFill>
                  <a:schemeClr val="tx1">
                    <a:tint val="82000"/>
                  </a:schemeClr>
                </a:solidFill>
              </a:defRPr>
            </a:lvl2pPr>
            <a:lvl3pPr marL="777240" indent="0">
              <a:buNone/>
              <a:defRPr sz="1530">
                <a:solidFill>
                  <a:schemeClr val="tx1">
                    <a:tint val="82000"/>
                  </a:schemeClr>
                </a:solidFill>
              </a:defRPr>
            </a:lvl3pPr>
            <a:lvl4pPr marL="1165860" indent="0">
              <a:buNone/>
              <a:defRPr sz="1360">
                <a:solidFill>
                  <a:schemeClr val="tx1">
                    <a:tint val="82000"/>
                  </a:schemeClr>
                </a:solidFill>
              </a:defRPr>
            </a:lvl4pPr>
            <a:lvl5pPr marL="1554480" indent="0">
              <a:buNone/>
              <a:defRPr sz="1360">
                <a:solidFill>
                  <a:schemeClr val="tx1">
                    <a:tint val="82000"/>
                  </a:schemeClr>
                </a:solidFill>
              </a:defRPr>
            </a:lvl5pPr>
            <a:lvl6pPr marL="1943100" indent="0">
              <a:buNone/>
              <a:defRPr sz="1360">
                <a:solidFill>
                  <a:schemeClr val="tx1">
                    <a:tint val="82000"/>
                  </a:schemeClr>
                </a:solidFill>
              </a:defRPr>
            </a:lvl6pPr>
            <a:lvl7pPr marL="2331720" indent="0">
              <a:buNone/>
              <a:defRPr sz="1360">
                <a:solidFill>
                  <a:schemeClr val="tx1">
                    <a:tint val="82000"/>
                  </a:schemeClr>
                </a:solidFill>
              </a:defRPr>
            </a:lvl7pPr>
            <a:lvl8pPr marL="2720340" indent="0">
              <a:buNone/>
              <a:defRPr sz="1360">
                <a:solidFill>
                  <a:schemeClr val="tx1">
                    <a:tint val="82000"/>
                  </a:schemeClr>
                </a:solidFill>
              </a:defRPr>
            </a:lvl8pPr>
            <a:lvl9pPr marL="3108960" indent="0">
              <a:buNone/>
              <a:defRPr sz="136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C835FE-8695-4524-ADC2-C1B83EABC58B}" type="datetimeFigureOut">
              <a:rPr lang="en-US" smtClean="0"/>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DA66F2-B767-428C-83B9-B04D039CDCA4}" type="slidenum">
              <a:rPr lang="en-US" smtClean="0"/>
              <a:t>‹#›</a:t>
            </a:fld>
            <a:endParaRPr lang="en-US"/>
          </a:p>
        </p:txBody>
      </p:sp>
    </p:spTree>
    <p:extLst>
      <p:ext uri="{BB962C8B-B14F-4D97-AF65-F5344CB8AC3E}">
        <p14:creationId xmlns:p14="http://schemas.microsoft.com/office/powerpoint/2010/main" val="152528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4C835FE-8695-4524-ADC2-C1B83EABC58B}" type="datetimeFigureOut">
              <a:rPr lang="en-US" smtClean="0"/>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DA66F2-B767-428C-83B9-B04D039CDCA4}" type="slidenum">
              <a:rPr lang="en-US" smtClean="0"/>
              <a:t>‹#›</a:t>
            </a:fld>
            <a:endParaRPr lang="en-US"/>
          </a:p>
        </p:txBody>
      </p:sp>
    </p:spTree>
    <p:extLst>
      <p:ext uri="{BB962C8B-B14F-4D97-AF65-F5344CB8AC3E}">
        <p14:creationId xmlns:p14="http://schemas.microsoft.com/office/powerpoint/2010/main" val="2465956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4C835FE-8695-4524-ADC2-C1B83EABC58B}" type="datetimeFigureOut">
              <a:rPr lang="en-US" smtClean="0"/>
              <a:t>6/2/2025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DA66F2-B767-428C-83B9-B04D039CDCA4}" type="slidenum">
              <a:rPr lang="en-US" smtClean="0"/>
              <a:t>‹#›</a:t>
            </a:fld>
            <a:endParaRPr lang="en-US"/>
          </a:p>
        </p:txBody>
      </p:sp>
    </p:spTree>
    <p:extLst>
      <p:ext uri="{BB962C8B-B14F-4D97-AF65-F5344CB8AC3E}">
        <p14:creationId xmlns:p14="http://schemas.microsoft.com/office/powerpoint/2010/main" val="3136983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4C835FE-8695-4524-ADC2-C1B83EABC58B}" type="datetimeFigureOut">
              <a:rPr lang="en-US" smtClean="0"/>
              <a:t>6/2/2025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DA66F2-B767-428C-83B9-B04D039CDCA4}" type="slidenum">
              <a:rPr lang="en-US" smtClean="0"/>
              <a:t>‹#›</a:t>
            </a:fld>
            <a:endParaRPr lang="en-US"/>
          </a:p>
        </p:txBody>
      </p:sp>
    </p:spTree>
    <p:extLst>
      <p:ext uri="{BB962C8B-B14F-4D97-AF65-F5344CB8AC3E}">
        <p14:creationId xmlns:p14="http://schemas.microsoft.com/office/powerpoint/2010/main" val="2639862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MDLive 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C835FE-8695-4524-ADC2-C1B83EABC58B}" type="datetimeFigureOut">
              <a:rPr lang="en-US" smtClean="0"/>
              <a:t>6/2/2025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DA66F2-B767-428C-83B9-B04D039CDCA4}" type="slidenum">
              <a:rPr lang="en-US" smtClean="0"/>
              <a:t>‹#›</a:t>
            </a:fld>
            <a:endParaRPr lang="en-US"/>
          </a:p>
        </p:txBody>
      </p:sp>
      <p:sp>
        <p:nvSpPr>
          <p:cNvPr id="6" name="object 4">
            <a:extLst>
              <a:ext uri="{FF2B5EF4-FFF2-40B4-BE49-F238E27FC236}">
                <a16:creationId xmlns:a16="http://schemas.microsoft.com/office/drawing/2014/main" id="{C3FA6873-913D-C4B4-7896-7842B5CA1808}"/>
              </a:ext>
            </a:extLst>
          </p:cNvPr>
          <p:cNvSpPr txBox="1"/>
          <p:nvPr userDrawn="1"/>
        </p:nvSpPr>
        <p:spPr>
          <a:xfrm>
            <a:off x="3291841" y="9482086"/>
            <a:ext cx="4084354" cy="166712"/>
          </a:xfrm>
          <a:prstGeom prst="rect">
            <a:avLst/>
          </a:prstGeom>
        </p:spPr>
        <p:txBody>
          <a:bodyPr vert="horz" wrap="square" lIns="0" tIns="12700" rIns="0" bIns="0" rtlCol="0">
            <a:spAutoFit/>
          </a:bodyPr>
          <a:lstStyle/>
          <a:p>
            <a:pPr marL="0" marR="0" lvl="0" indent="0" algn="l" defTabSz="509405" rtl="0" eaLnBrk="0" fontAlgn="base" latinLnBrk="0" hangingPunct="0">
              <a:lnSpc>
                <a:spcPct val="100000"/>
              </a:lnSpc>
              <a:spcBef>
                <a:spcPct val="0"/>
              </a:spcBef>
              <a:spcAft>
                <a:spcPct val="0"/>
              </a:spcAft>
              <a:buClrTx/>
              <a:buSzTx/>
              <a:buFontTx/>
              <a:buNone/>
              <a:tabLst/>
              <a:defRPr/>
            </a:pPr>
            <a:r>
              <a:rPr kumimoji="0" lang="en-US" sz="1000" b="0" i="0" u="none" strike="noStrike" kern="1200" cap="none" spc="0" normalizeH="0" baseline="0" noProof="0">
                <a:ln>
                  <a:noFill/>
                </a:ln>
                <a:solidFill>
                  <a:prstClr val="black"/>
                </a:solidFill>
                <a:effectLst/>
                <a:uLnTx/>
                <a:uFillTx/>
                <a:latin typeface="Proxima Nova" panose="02000506030000020004" pitchFamily="2" charset="0"/>
                <a:ea typeface="+mn-ea"/>
                <a:cs typeface="+mn-cs"/>
              </a:rPr>
              <a:t>Visit </a:t>
            </a:r>
            <a:r>
              <a:rPr kumimoji="0" lang="en-US" sz="1000" b="1" i="0" u="none" strike="noStrike" kern="1200" cap="none" spc="0" normalizeH="0" baseline="0" noProof="0">
                <a:ln>
                  <a:noFill/>
                </a:ln>
                <a:solidFill>
                  <a:srgbClr val="0074B3"/>
                </a:solidFill>
                <a:effectLst/>
                <a:uLnTx/>
                <a:uFillTx/>
                <a:latin typeface="Proxima Nova" panose="02000506030000020004" pitchFamily="2" charset="0"/>
                <a:ea typeface="+mn-ea"/>
                <a:cs typeface="+mn-cs"/>
                <a:hlinkClick r:id="rId2">
                  <a:extLst>
                    <a:ext uri="{A12FA001-AC4F-418D-AE19-62706E023703}">
                      <ahyp:hlinkClr xmlns:ahyp="http://schemas.microsoft.com/office/drawing/2018/hyperlinkcolor" val="tx"/>
                    </a:ext>
                  </a:extLst>
                </a:hlinkClick>
              </a:rPr>
              <a:t>accessrga.com</a:t>
            </a:r>
            <a:r>
              <a:rPr kumimoji="0" lang="en-US" sz="1000" b="1" i="0" u="none" strike="noStrike" kern="1200" cap="none" spc="0" normalizeH="0" baseline="0" noProof="0">
                <a:ln>
                  <a:noFill/>
                </a:ln>
                <a:solidFill>
                  <a:srgbClr val="116AC4"/>
                </a:solidFill>
                <a:effectLst/>
                <a:uLnTx/>
                <a:uFillTx/>
                <a:latin typeface="Proxima Nova" panose="02000506030000020004" pitchFamily="2" charset="0"/>
                <a:ea typeface="+mn-ea"/>
                <a:cs typeface="+mn-cs"/>
                <a:hlinkClick r:id="rId2">
                  <a:extLst>
                    <a:ext uri="{A12FA001-AC4F-418D-AE19-62706E023703}">
                      <ahyp:hlinkClr xmlns:ahyp="http://schemas.microsoft.com/office/drawing/2018/hyperlinkcolor" val="tx"/>
                    </a:ext>
                  </a:extLst>
                </a:hlinkClick>
              </a:rPr>
              <a:t> </a:t>
            </a:r>
            <a:r>
              <a:rPr kumimoji="0" lang="en-US" sz="1000" b="0" i="0" u="none" strike="noStrike" kern="1200" cap="none" spc="0" normalizeH="0" baseline="0" noProof="0">
                <a:ln>
                  <a:noFill/>
                </a:ln>
                <a:solidFill>
                  <a:prstClr val="black"/>
                </a:solidFill>
                <a:effectLst/>
                <a:uLnTx/>
                <a:uFillTx/>
                <a:latin typeface="Proxima Nova" panose="02000506030000020004" pitchFamily="2" charset="0"/>
                <a:ea typeface="+mn-ea"/>
                <a:cs typeface="+mn-cs"/>
              </a:rPr>
              <a:t>and select Washington to access your RGA Account</a:t>
            </a:r>
          </a:p>
        </p:txBody>
      </p:sp>
      <p:sp>
        <p:nvSpPr>
          <p:cNvPr id="7" name="object 2">
            <a:extLst>
              <a:ext uri="{FF2B5EF4-FFF2-40B4-BE49-F238E27FC236}">
                <a16:creationId xmlns:a16="http://schemas.microsoft.com/office/drawing/2014/main" id="{AC2499E2-EEC1-57CE-F725-C345B8B920D2}"/>
              </a:ext>
            </a:extLst>
          </p:cNvPr>
          <p:cNvSpPr txBox="1"/>
          <p:nvPr userDrawn="1"/>
        </p:nvSpPr>
        <p:spPr>
          <a:xfrm>
            <a:off x="5008534" y="9648798"/>
            <a:ext cx="2259330" cy="153246"/>
          </a:xfrm>
          <a:prstGeom prst="rect">
            <a:avLst/>
          </a:prstGeom>
        </p:spPr>
        <p:txBody>
          <a:bodyPr vert="horz" wrap="square" lIns="0" tIns="14604" rIns="0" bIns="0" rtlCol="0">
            <a:spAutoFit/>
          </a:bodyPr>
          <a:lstStyle/>
          <a:p>
            <a:pPr marL="12700" marR="0" lvl="0" indent="0" algn="r" defTabSz="914400" rtl="0" eaLnBrk="1" fontAlgn="auto" latinLnBrk="0" hangingPunct="1">
              <a:lnSpc>
                <a:spcPct val="100000"/>
              </a:lnSpc>
              <a:spcBef>
                <a:spcPts val="114"/>
              </a:spcBef>
              <a:spcAft>
                <a:spcPts val="0"/>
              </a:spcAft>
              <a:buClrTx/>
              <a:buSzTx/>
              <a:buFontTx/>
              <a:buNone/>
              <a:tabLst/>
              <a:defRPr/>
            </a:pPr>
            <a:r>
              <a:rPr kumimoji="0" lang="en-US" sz="900" b="0" i="0" u="none" strike="noStrike" kern="0" cap="none" spc="0" normalizeH="0" baseline="0" noProof="0">
                <a:ln>
                  <a:noFill/>
                </a:ln>
                <a:solidFill>
                  <a:prstClr val="black"/>
                </a:solidFill>
                <a:effectLst/>
                <a:uLnTx/>
                <a:uFillTx/>
                <a:latin typeface="Proxima Nova" panose="02000506030000020004" pitchFamily="2" charset="0"/>
                <a:ea typeface="+mn-ea"/>
                <a:cs typeface="Arial"/>
              </a:rPr>
              <a:t>©2025</a:t>
            </a:r>
            <a:r>
              <a:rPr kumimoji="0" sz="900" b="0" i="0" u="none" strike="noStrike" kern="0" cap="none" spc="0" normalizeH="0" baseline="0" noProof="0">
                <a:ln>
                  <a:noFill/>
                </a:ln>
                <a:solidFill>
                  <a:prstClr val="black"/>
                </a:solidFill>
                <a:effectLst/>
                <a:uLnTx/>
                <a:uFillTx/>
                <a:latin typeface="Proxima Nova" panose="02000506030000020004" pitchFamily="2" charset="0"/>
                <a:ea typeface="+mn-ea"/>
                <a:cs typeface="Arial"/>
              </a:rPr>
              <a:t>,</a:t>
            </a:r>
            <a:r>
              <a:rPr kumimoji="0" lang="en-US" sz="900" b="0" i="0" u="none" strike="noStrike" kern="0" cap="none" spc="0" normalizeH="0" baseline="0" noProof="0">
                <a:ln>
                  <a:noFill/>
                </a:ln>
                <a:solidFill>
                  <a:prstClr val="black"/>
                </a:solidFill>
                <a:effectLst/>
                <a:uLnTx/>
                <a:uFillTx/>
                <a:latin typeface="Proxima Nova" panose="02000506030000020004" pitchFamily="2" charset="0"/>
                <a:ea typeface="+mn-ea"/>
                <a:cs typeface="Arial"/>
              </a:rPr>
              <a:t> Regence Group Administrators</a:t>
            </a:r>
            <a:endParaRPr kumimoji="0" sz="900" b="0" i="0" u="none" strike="noStrike" kern="0" cap="none" spc="0" normalizeH="0" baseline="0" noProof="0">
              <a:ln>
                <a:noFill/>
              </a:ln>
              <a:solidFill>
                <a:prstClr val="black"/>
              </a:solidFill>
              <a:effectLst/>
              <a:uLnTx/>
              <a:uFillTx/>
              <a:latin typeface="Proxima Nova" panose="02000506030000020004" pitchFamily="2" charset="0"/>
              <a:ea typeface="+mn-ea"/>
              <a:cs typeface="Arial"/>
            </a:endParaRPr>
          </a:p>
        </p:txBody>
      </p:sp>
      <p:pic>
        <p:nvPicPr>
          <p:cNvPr id="8" name="Picture 7">
            <a:extLst>
              <a:ext uri="{FF2B5EF4-FFF2-40B4-BE49-F238E27FC236}">
                <a16:creationId xmlns:a16="http://schemas.microsoft.com/office/drawing/2014/main" id="{0AA42B6D-99BF-D4B3-250C-A08EF37C508E}"/>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5577536" y="246654"/>
            <a:ext cx="1808621" cy="665106"/>
          </a:xfrm>
          <a:prstGeom prst="rect">
            <a:avLst/>
          </a:prstGeom>
        </p:spPr>
      </p:pic>
      <p:sp>
        <p:nvSpPr>
          <p:cNvPr id="9" name="Rectangle 8">
            <a:extLst>
              <a:ext uri="{FF2B5EF4-FFF2-40B4-BE49-F238E27FC236}">
                <a16:creationId xmlns:a16="http://schemas.microsoft.com/office/drawing/2014/main" id="{68286E62-B401-F77C-15E4-1CD56C4676A6}"/>
              </a:ext>
            </a:extLst>
          </p:cNvPr>
          <p:cNvSpPr/>
          <p:nvPr userDrawn="1"/>
        </p:nvSpPr>
        <p:spPr>
          <a:xfrm>
            <a:off x="460298" y="9157749"/>
            <a:ext cx="6851805" cy="389658"/>
          </a:xfrm>
          <a:prstGeom prst="rect">
            <a:avLst/>
          </a:prstGeom>
        </p:spPr>
        <p:txBody>
          <a:bodyPr wrap="square">
            <a:spAutoFit/>
          </a:bodyPr>
          <a:lstStyle/>
          <a:p>
            <a:pPr marL="12700" marR="5080" lvl="0" indent="0" algn="just" defTabSz="457200" rtl="0" eaLnBrk="1" fontAlgn="auto" latinLnBrk="0" hangingPunct="1">
              <a:lnSpc>
                <a:spcPct val="80000"/>
              </a:lnSpc>
              <a:spcBef>
                <a:spcPts val="0"/>
              </a:spcBef>
              <a:spcAft>
                <a:spcPts val="0"/>
              </a:spcAft>
              <a:buClrTx/>
              <a:buSzTx/>
              <a:buFontTx/>
              <a:buNone/>
              <a:tabLst/>
              <a:defRPr/>
            </a:pP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MDLIVE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may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not be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available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in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certain states and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is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subject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to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state regulations.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MDLIVE does not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replace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the primary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care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physician, is not an insurance product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and may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not be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able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to </a:t>
            </a:r>
            <a:r>
              <a:rPr kumimoji="0" lang="en-US" sz="600" b="0" i="0" u="none" strike="noStrike" kern="1200" cap="none" spc="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substitute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for traditional in person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care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in every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case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or for every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condition.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MDLIVE does not prescribe DEA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controlled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substances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and may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not prescribe non-therapeutic drugs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and certain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other drugs which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may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be harmful because of </a:t>
            </a:r>
            <a:r>
              <a:rPr kumimoji="0" lang="en-US" sz="600" b="0" i="0" u="none" strike="noStrike" kern="1200" cap="none" spc="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their</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potential</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for</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abuse.</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MDLIVE</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does</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not</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guarantee</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patients</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will</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receive</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0" normalizeH="0" baseline="0" noProof="0">
                <a:ln>
                  <a:noFill/>
                </a:ln>
                <a:solidFill>
                  <a:srgbClr val="414042"/>
                </a:solidFill>
                <a:effectLst/>
                <a:uLnTx/>
                <a:uFillTx/>
                <a:latin typeface="Calibri" panose="020F0502020204030204"/>
                <a:ea typeface="+mn-ea"/>
                <a:cs typeface="Open Sans"/>
              </a:rPr>
              <a:t>a</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prescription.</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Healthcare</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professionals</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using</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the</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platform</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have</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the</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right</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to</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deny</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care</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if</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based</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on</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professional</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judgment</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0" normalizeH="0" baseline="0" noProof="0">
                <a:ln>
                  <a:noFill/>
                </a:ln>
                <a:solidFill>
                  <a:srgbClr val="414042"/>
                </a:solidFill>
                <a:effectLst/>
                <a:uLnTx/>
                <a:uFillTx/>
                <a:latin typeface="Calibri" panose="020F0502020204030204"/>
                <a:ea typeface="+mn-ea"/>
                <a:cs typeface="Open Sans"/>
              </a:rPr>
              <a:t>a</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case</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is</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inappropriate</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for</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telehealth</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or</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for </a:t>
            </a:r>
            <a:r>
              <a:rPr kumimoji="0" lang="en-US" sz="600" b="0" i="0" u="none" strike="noStrike" kern="1200" cap="none" spc="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misuse</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of</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services.</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 MDLIVE</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and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the MDLIVE</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logo</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are</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registered</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trademarks</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of MDLIVE,</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Inc.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and may</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not be</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used</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without written</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permission.</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For</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complete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terms of</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use</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visit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hlinkClick r:id="rId4"/>
              </a:rPr>
              <a:t>https://www.MDLIVE.com/terms-of-use/.</a:t>
            </a:r>
            <a:endParaRPr kumimoji="0" lang="en-US" sz="600" b="0" i="0" u="none" strike="noStrike" kern="1200" cap="none" spc="0" normalizeH="0" baseline="0" noProof="0">
              <a:ln>
                <a:noFill/>
              </a:ln>
              <a:solidFill>
                <a:srgbClr val="333F48"/>
              </a:solidFill>
              <a:effectLst/>
              <a:uLnTx/>
              <a:uFillTx/>
              <a:latin typeface="Calibri" panose="020F0502020204030204"/>
              <a:ea typeface="+mn-ea"/>
              <a:cs typeface="Open Sans"/>
            </a:endParaRPr>
          </a:p>
        </p:txBody>
      </p:sp>
    </p:spTree>
    <p:extLst>
      <p:ext uri="{BB962C8B-B14F-4D97-AF65-F5344CB8AC3E}">
        <p14:creationId xmlns:p14="http://schemas.microsoft.com/office/powerpoint/2010/main" val="4033157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MDLive Blank 2 Virtual Dermatolog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C835FE-8695-4524-ADC2-C1B83EABC58B}" type="datetimeFigureOut">
              <a:rPr lang="en-US" smtClean="0"/>
              <a:t>6/2/2025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DA66F2-B767-428C-83B9-B04D039CDCA4}" type="slidenum">
              <a:rPr lang="en-US" smtClean="0"/>
              <a:t>‹#›</a:t>
            </a:fld>
            <a:endParaRPr lang="en-US"/>
          </a:p>
        </p:txBody>
      </p:sp>
      <p:sp>
        <p:nvSpPr>
          <p:cNvPr id="6" name="object 4">
            <a:extLst>
              <a:ext uri="{FF2B5EF4-FFF2-40B4-BE49-F238E27FC236}">
                <a16:creationId xmlns:a16="http://schemas.microsoft.com/office/drawing/2014/main" id="{C3FA6873-913D-C4B4-7896-7842B5CA1808}"/>
              </a:ext>
            </a:extLst>
          </p:cNvPr>
          <p:cNvSpPr txBox="1"/>
          <p:nvPr userDrawn="1"/>
        </p:nvSpPr>
        <p:spPr>
          <a:xfrm>
            <a:off x="3291841" y="9482086"/>
            <a:ext cx="4084354" cy="166712"/>
          </a:xfrm>
          <a:prstGeom prst="rect">
            <a:avLst/>
          </a:prstGeom>
        </p:spPr>
        <p:txBody>
          <a:bodyPr vert="horz" wrap="square" lIns="0" tIns="12700" rIns="0" bIns="0" rtlCol="0">
            <a:spAutoFit/>
          </a:bodyPr>
          <a:lstStyle/>
          <a:p>
            <a:pPr marL="0" marR="0" lvl="0" indent="0" algn="l" defTabSz="509405" rtl="0" eaLnBrk="0" fontAlgn="base" latinLnBrk="0" hangingPunct="0">
              <a:lnSpc>
                <a:spcPct val="100000"/>
              </a:lnSpc>
              <a:spcBef>
                <a:spcPct val="0"/>
              </a:spcBef>
              <a:spcAft>
                <a:spcPct val="0"/>
              </a:spcAft>
              <a:buClrTx/>
              <a:buSzTx/>
              <a:buFontTx/>
              <a:buNone/>
              <a:tabLst/>
              <a:defRPr/>
            </a:pPr>
            <a:r>
              <a:rPr kumimoji="0" lang="en-US" sz="1000" b="0" i="0" u="none" strike="noStrike" kern="1200" cap="none" spc="0" normalizeH="0" baseline="0" noProof="0">
                <a:ln>
                  <a:noFill/>
                </a:ln>
                <a:solidFill>
                  <a:prstClr val="black"/>
                </a:solidFill>
                <a:effectLst/>
                <a:uLnTx/>
                <a:uFillTx/>
                <a:latin typeface="Proxima Nova" panose="02000506030000020004" pitchFamily="2" charset="0"/>
                <a:ea typeface="+mn-ea"/>
                <a:cs typeface="+mn-cs"/>
              </a:rPr>
              <a:t>Visit </a:t>
            </a:r>
            <a:r>
              <a:rPr kumimoji="0" lang="en-US" sz="1000" b="1" i="0" u="none" strike="noStrike" kern="1200" cap="none" spc="0" normalizeH="0" baseline="0" noProof="0">
                <a:ln>
                  <a:noFill/>
                </a:ln>
                <a:solidFill>
                  <a:srgbClr val="0074B3"/>
                </a:solidFill>
                <a:effectLst/>
                <a:uLnTx/>
                <a:uFillTx/>
                <a:latin typeface="Proxima Nova" panose="02000506030000020004" pitchFamily="2" charset="0"/>
                <a:ea typeface="+mn-ea"/>
                <a:cs typeface="+mn-cs"/>
                <a:hlinkClick r:id="rId2">
                  <a:extLst>
                    <a:ext uri="{A12FA001-AC4F-418D-AE19-62706E023703}">
                      <ahyp:hlinkClr xmlns:ahyp="http://schemas.microsoft.com/office/drawing/2018/hyperlinkcolor" val="tx"/>
                    </a:ext>
                  </a:extLst>
                </a:hlinkClick>
              </a:rPr>
              <a:t>accessrga.com</a:t>
            </a:r>
            <a:r>
              <a:rPr kumimoji="0" lang="en-US" sz="1000" b="1" i="0" u="none" strike="noStrike" kern="1200" cap="none" spc="0" normalizeH="0" baseline="0" noProof="0">
                <a:ln>
                  <a:noFill/>
                </a:ln>
                <a:solidFill>
                  <a:srgbClr val="116AC4"/>
                </a:solidFill>
                <a:effectLst/>
                <a:uLnTx/>
                <a:uFillTx/>
                <a:latin typeface="Proxima Nova" panose="02000506030000020004" pitchFamily="2" charset="0"/>
                <a:ea typeface="+mn-ea"/>
                <a:cs typeface="+mn-cs"/>
                <a:hlinkClick r:id="rId2">
                  <a:extLst>
                    <a:ext uri="{A12FA001-AC4F-418D-AE19-62706E023703}">
                      <ahyp:hlinkClr xmlns:ahyp="http://schemas.microsoft.com/office/drawing/2018/hyperlinkcolor" val="tx"/>
                    </a:ext>
                  </a:extLst>
                </a:hlinkClick>
              </a:rPr>
              <a:t> </a:t>
            </a:r>
            <a:r>
              <a:rPr kumimoji="0" lang="en-US" sz="1000" b="0" i="0" u="none" strike="noStrike" kern="1200" cap="none" spc="0" normalizeH="0" baseline="0" noProof="0">
                <a:ln>
                  <a:noFill/>
                </a:ln>
                <a:solidFill>
                  <a:prstClr val="black"/>
                </a:solidFill>
                <a:effectLst/>
                <a:uLnTx/>
                <a:uFillTx/>
                <a:latin typeface="Proxima Nova" panose="02000506030000020004" pitchFamily="2" charset="0"/>
                <a:ea typeface="+mn-ea"/>
                <a:cs typeface="+mn-cs"/>
              </a:rPr>
              <a:t>and select Washington to access your RGA Account</a:t>
            </a:r>
          </a:p>
        </p:txBody>
      </p:sp>
      <p:sp>
        <p:nvSpPr>
          <p:cNvPr id="7" name="object 2">
            <a:extLst>
              <a:ext uri="{FF2B5EF4-FFF2-40B4-BE49-F238E27FC236}">
                <a16:creationId xmlns:a16="http://schemas.microsoft.com/office/drawing/2014/main" id="{AC2499E2-EEC1-57CE-F725-C345B8B920D2}"/>
              </a:ext>
            </a:extLst>
          </p:cNvPr>
          <p:cNvSpPr txBox="1"/>
          <p:nvPr userDrawn="1"/>
        </p:nvSpPr>
        <p:spPr>
          <a:xfrm>
            <a:off x="5008534" y="9648798"/>
            <a:ext cx="2259330" cy="153246"/>
          </a:xfrm>
          <a:prstGeom prst="rect">
            <a:avLst/>
          </a:prstGeom>
        </p:spPr>
        <p:txBody>
          <a:bodyPr vert="horz" wrap="square" lIns="0" tIns="14604" rIns="0" bIns="0" rtlCol="0">
            <a:spAutoFit/>
          </a:bodyPr>
          <a:lstStyle/>
          <a:p>
            <a:pPr marL="12700" marR="0" lvl="0" indent="0" algn="r" defTabSz="914400" rtl="0" eaLnBrk="1" fontAlgn="auto" latinLnBrk="0" hangingPunct="1">
              <a:lnSpc>
                <a:spcPct val="100000"/>
              </a:lnSpc>
              <a:spcBef>
                <a:spcPts val="114"/>
              </a:spcBef>
              <a:spcAft>
                <a:spcPts val="0"/>
              </a:spcAft>
              <a:buClrTx/>
              <a:buSzTx/>
              <a:buFontTx/>
              <a:buNone/>
              <a:tabLst/>
              <a:defRPr/>
            </a:pPr>
            <a:r>
              <a:rPr kumimoji="0" lang="en-US" sz="900" b="0" i="0" u="none" strike="noStrike" kern="0" cap="none" spc="0" normalizeH="0" baseline="0" noProof="0">
                <a:ln>
                  <a:noFill/>
                </a:ln>
                <a:solidFill>
                  <a:prstClr val="black"/>
                </a:solidFill>
                <a:effectLst/>
                <a:uLnTx/>
                <a:uFillTx/>
                <a:latin typeface="Proxima Nova" panose="02000506030000020004" pitchFamily="2" charset="0"/>
                <a:ea typeface="+mn-ea"/>
                <a:cs typeface="Arial"/>
              </a:rPr>
              <a:t>©2025</a:t>
            </a:r>
            <a:r>
              <a:rPr kumimoji="0" sz="900" b="0" i="0" u="none" strike="noStrike" kern="0" cap="none" spc="0" normalizeH="0" baseline="0" noProof="0">
                <a:ln>
                  <a:noFill/>
                </a:ln>
                <a:solidFill>
                  <a:prstClr val="black"/>
                </a:solidFill>
                <a:effectLst/>
                <a:uLnTx/>
                <a:uFillTx/>
                <a:latin typeface="Proxima Nova" panose="02000506030000020004" pitchFamily="2" charset="0"/>
                <a:ea typeface="+mn-ea"/>
                <a:cs typeface="Arial"/>
              </a:rPr>
              <a:t>,</a:t>
            </a:r>
            <a:r>
              <a:rPr kumimoji="0" lang="en-US" sz="900" b="0" i="0" u="none" strike="noStrike" kern="0" cap="none" spc="0" normalizeH="0" baseline="0" noProof="0">
                <a:ln>
                  <a:noFill/>
                </a:ln>
                <a:solidFill>
                  <a:prstClr val="black"/>
                </a:solidFill>
                <a:effectLst/>
                <a:uLnTx/>
                <a:uFillTx/>
                <a:latin typeface="Proxima Nova" panose="02000506030000020004" pitchFamily="2" charset="0"/>
                <a:ea typeface="+mn-ea"/>
                <a:cs typeface="Arial"/>
              </a:rPr>
              <a:t> Regence Group Administrators</a:t>
            </a:r>
            <a:endParaRPr kumimoji="0" sz="900" b="0" i="0" u="none" strike="noStrike" kern="0" cap="none" spc="0" normalizeH="0" baseline="0" noProof="0">
              <a:ln>
                <a:noFill/>
              </a:ln>
              <a:solidFill>
                <a:prstClr val="black"/>
              </a:solidFill>
              <a:effectLst/>
              <a:uLnTx/>
              <a:uFillTx/>
              <a:latin typeface="Proxima Nova" panose="02000506030000020004" pitchFamily="2" charset="0"/>
              <a:ea typeface="+mn-ea"/>
              <a:cs typeface="Arial"/>
            </a:endParaRPr>
          </a:p>
        </p:txBody>
      </p:sp>
      <p:pic>
        <p:nvPicPr>
          <p:cNvPr id="8" name="Picture 7">
            <a:extLst>
              <a:ext uri="{FF2B5EF4-FFF2-40B4-BE49-F238E27FC236}">
                <a16:creationId xmlns:a16="http://schemas.microsoft.com/office/drawing/2014/main" id="{0AA42B6D-99BF-D4B3-250C-A08EF37C508E}"/>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5577536" y="246654"/>
            <a:ext cx="1808621" cy="665106"/>
          </a:xfrm>
          <a:prstGeom prst="rect">
            <a:avLst/>
          </a:prstGeom>
        </p:spPr>
      </p:pic>
      <p:sp>
        <p:nvSpPr>
          <p:cNvPr id="9" name="Rectangle 8">
            <a:extLst>
              <a:ext uri="{FF2B5EF4-FFF2-40B4-BE49-F238E27FC236}">
                <a16:creationId xmlns:a16="http://schemas.microsoft.com/office/drawing/2014/main" id="{68286E62-B401-F77C-15E4-1CD56C4676A6}"/>
              </a:ext>
            </a:extLst>
          </p:cNvPr>
          <p:cNvSpPr/>
          <p:nvPr userDrawn="1"/>
        </p:nvSpPr>
        <p:spPr>
          <a:xfrm>
            <a:off x="460298" y="9157749"/>
            <a:ext cx="6851805" cy="463525"/>
          </a:xfrm>
          <a:prstGeom prst="rect">
            <a:avLst/>
          </a:prstGeom>
        </p:spPr>
        <p:txBody>
          <a:bodyPr wrap="square">
            <a:spAutoFit/>
          </a:bodyPr>
          <a:lstStyle/>
          <a:p>
            <a:pPr marL="12700" marR="5080" lvl="0" indent="0" algn="just" defTabSz="457200" rtl="0" eaLnBrk="1" fontAlgn="auto" latinLnBrk="0" hangingPunct="1">
              <a:lnSpc>
                <a:spcPct val="80000"/>
              </a:lnSpc>
              <a:spcBef>
                <a:spcPts val="0"/>
              </a:spcBef>
              <a:spcAft>
                <a:spcPts val="0"/>
              </a:spcAft>
              <a:buClrTx/>
              <a:buSzTx/>
              <a:buFontTx/>
              <a:buNone/>
              <a:tabLst/>
              <a:defRPr/>
            </a:pP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MDLIVE may not be available in certain states and is subject to state regulations. MDLIVE does not replace the primary care physician, is not an insurance product and may not be able to  substitute for traditional in person care in every case or for every condition. MDLIVE does not prescribe DEA controlled substances and may not prescribe non-therapeutic drugs and certain other drugs which may be harmful because of  their potential for abuse. MDLIVE does not guarantee patients will receive a prescription. Healthcare professionals using the platform have the right to deny care if based on professional judgment a case is inappropriate for telehealth or for  misuse of services. MDLIVE and the MDLIVE logo are registered trademarks of MDLIVE, Inc. and may not be used without written permission. For complete terms of use visit https://www.MDLIVE.com/terms-of-use/.</a:t>
            </a:r>
          </a:p>
        </p:txBody>
      </p:sp>
    </p:spTree>
    <p:extLst>
      <p:ext uri="{BB962C8B-B14F-4D97-AF65-F5344CB8AC3E}">
        <p14:creationId xmlns:p14="http://schemas.microsoft.com/office/powerpoint/2010/main" val="204877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MDLive Blank 2 Virtual Dermatology Behavioral Health">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C835FE-8695-4524-ADC2-C1B83EABC58B}" type="datetimeFigureOut">
              <a:rPr lang="en-US" smtClean="0"/>
              <a:t>6/2/2025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DA66F2-B767-428C-83B9-B04D039CDCA4}" type="slidenum">
              <a:rPr lang="en-US" smtClean="0"/>
              <a:t>‹#›</a:t>
            </a:fld>
            <a:endParaRPr lang="en-US"/>
          </a:p>
        </p:txBody>
      </p:sp>
      <p:sp>
        <p:nvSpPr>
          <p:cNvPr id="6" name="object 4">
            <a:extLst>
              <a:ext uri="{FF2B5EF4-FFF2-40B4-BE49-F238E27FC236}">
                <a16:creationId xmlns:a16="http://schemas.microsoft.com/office/drawing/2014/main" id="{C3FA6873-913D-C4B4-7896-7842B5CA1808}"/>
              </a:ext>
            </a:extLst>
          </p:cNvPr>
          <p:cNvSpPr txBox="1"/>
          <p:nvPr userDrawn="1"/>
        </p:nvSpPr>
        <p:spPr>
          <a:xfrm>
            <a:off x="3291841" y="9482086"/>
            <a:ext cx="4084354" cy="166712"/>
          </a:xfrm>
          <a:prstGeom prst="rect">
            <a:avLst/>
          </a:prstGeom>
        </p:spPr>
        <p:txBody>
          <a:bodyPr vert="horz" wrap="square" lIns="0" tIns="12700" rIns="0" bIns="0" rtlCol="0">
            <a:spAutoFit/>
          </a:bodyPr>
          <a:lstStyle/>
          <a:p>
            <a:pPr marL="0" marR="0" lvl="0" indent="0" algn="l" defTabSz="509405" rtl="0" eaLnBrk="0" fontAlgn="base" latinLnBrk="0" hangingPunct="0">
              <a:lnSpc>
                <a:spcPct val="100000"/>
              </a:lnSpc>
              <a:spcBef>
                <a:spcPct val="0"/>
              </a:spcBef>
              <a:spcAft>
                <a:spcPct val="0"/>
              </a:spcAft>
              <a:buClrTx/>
              <a:buSzTx/>
              <a:buFontTx/>
              <a:buNone/>
              <a:tabLst/>
              <a:defRPr/>
            </a:pPr>
            <a:r>
              <a:rPr kumimoji="0" lang="en-US" sz="1000" b="0" i="0" u="none" strike="noStrike" kern="1200" cap="none" spc="0" normalizeH="0" baseline="0" noProof="0">
                <a:ln>
                  <a:noFill/>
                </a:ln>
                <a:solidFill>
                  <a:prstClr val="black"/>
                </a:solidFill>
                <a:effectLst/>
                <a:uLnTx/>
                <a:uFillTx/>
                <a:latin typeface="Proxima Nova" panose="02000506030000020004" pitchFamily="2" charset="0"/>
                <a:ea typeface="+mn-ea"/>
                <a:cs typeface="+mn-cs"/>
              </a:rPr>
              <a:t>Visit </a:t>
            </a:r>
            <a:r>
              <a:rPr kumimoji="0" lang="en-US" sz="1000" b="1" i="0" u="none" strike="noStrike" kern="1200" cap="none" spc="0" normalizeH="0" baseline="0" noProof="0">
                <a:ln>
                  <a:noFill/>
                </a:ln>
                <a:solidFill>
                  <a:srgbClr val="0074B3"/>
                </a:solidFill>
                <a:effectLst/>
                <a:uLnTx/>
                <a:uFillTx/>
                <a:latin typeface="Proxima Nova" panose="02000506030000020004" pitchFamily="2" charset="0"/>
                <a:ea typeface="+mn-ea"/>
                <a:cs typeface="+mn-cs"/>
                <a:hlinkClick r:id="rId2">
                  <a:extLst>
                    <a:ext uri="{A12FA001-AC4F-418D-AE19-62706E023703}">
                      <ahyp:hlinkClr xmlns:ahyp="http://schemas.microsoft.com/office/drawing/2018/hyperlinkcolor" val="tx"/>
                    </a:ext>
                  </a:extLst>
                </a:hlinkClick>
              </a:rPr>
              <a:t>accessrga.com</a:t>
            </a:r>
            <a:r>
              <a:rPr kumimoji="0" lang="en-US" sz="1000" b="1" i="0" u="none" strike="noStrike" kern="1200" cap="none" spc="0" normalizeH="0" baseline="0" noProof="0">
                <a:ln>
                  <a:noFill/>
                </a:ln>
                <a:solidFill>
                  <a:srgbClr val="116AC4"/>
                </a:solidFill>
                <a:effectLst/>
                <a:uLnTx/>
                <a:uFillTx/>
                <a:latin typeface="Proxima Nova" panose="02000506030000020004" pitchFamily="2" charset="0"/>
                <a:ea typeface="+mn-ea"/>
                <a:cs typeface="+mn-cs"/>
                <a:hlinkClick r:id="rId2">
                  <a:extLst>
                    <a:ext uri="{A12FA001-AC4F-418D-AE19-62706E023703}">
                      <ahyp:hlinkClr xmlns:ahyp="http://schemas.microsoft.com/office/drawing/2018/hyperlinkcolor" val="tx"/>
                    </a:ext>
                  </a:extLst>
                </a:hlinkClick>
              </a:rPr>
              <a:t> </a:t>
            </a:r>
            <a:r>
              <a:rPr kumimoji="0" lang="en-US" sz="1000" b="0" i="0" u="none" strike="noStrike" kern="1200" cap="none" spc="0" normalizeH="0" baseline="0" noProof="0">
                <a:ln>
                  <a:noFill/>
                </a:ln>
                <a:solidFill>
                  <a:prstClr val="black"/>
                </a:solidFill>
                <a:effectLst/>
                <a:uLnTx/>
                <a:uFillTx/>
                <a:latin typeface="Proxima Nova" panose="02000506030000020004" pitchFamily="2" charset="0"/>
                <a:ea typeface="+mn-ea"/>
                <a:cs typeface="+mn-cs"/>
              </a:rPr>
              <a:t>and select Washington to access your RGA Account</a:t>
            </a:r>
          </a:p>
        </p:txBody>
      </p:sp>
      <p:sp>
        <p:nvSpPr>
          <p:cNvPr id="7" name="object 2">
            <a:extLst>
              <a:ext uri="{FF2B5EF4-FFF2-40B4-BE49-F238E27FC236}">
                <a16:creationId xmlns:a16="http://schemas.microsoft.com/office/drawing/2014/main" id="{AC2499E2-EEC1-57CE-F725-C345B8B920D2}"/>
              </a:ext>
            </a:extLst>
          </p:cNvPr>
          <p:cNvSpPr txBox="1"/>
          <p:nvPr userDrawn="1"/>
        </p:nvSpPr>
        <p:spPr>
          <a:xfrm>
            <a:off x="5008534" y="9648798"/>
            <a:ext cx="2259330" cy="153246"/>
          </a:xfrm>
          <a:prstGeom prst="rect">
            <a:avLst/>
          </a:prstGeom>
        </p:spPr>
        <p:txBody>
          <a:bodyPr vert="horz" wrap="square" lIns="0" tIns="14604" rIns="0" bIns="0" rtlCol="0">
            <a:spAutoFit/>
          </a:bodyPr>
          <a:lstStyle/>
          <a:p>
            <a:pPr marL="12700" marR="0" lvl="0" indent="0" algn="r" defTabSz="914400" rtl="0" eaLnBrk="1" fontAlgn="auto" latinLnBrk="0" hangingPunct="1">
              <a:lnSpc>
                <a:spcPct val="100000"/>
              </a:lnSpc>
              <a:spcBef>
                <a:spcPts val="114"/>
              </a:spcBef>
              <a:spcAft>
                <a:spcPts val="0"/>
              </a:spcAft>
              <a:buClrTx/>
              <a:buSzTx/>
              <a:buFontTx/>
              <a:buNone/>
              <a:tabLst/>
              <a:defRPr/>
            </a:pPr>
            <a:r>
              <a:rPr kumimoji="0" lang="en-US" sz="900" b="0" i="0" u="none" strike="noStrike" kern="0" cap="none" spc="0" normalizeH="0" baseline="0" noProof="0">
                <a:ln>
                  <a:noFill/>
                </a:ln>
                <a:solidFill>
                  <a:prstClr val="black"/>
                </a:solidFill>
                <a:effectLst/>
                <a:uLnTx/>
                <a:uFillTx/>
                <a:latin typeface="Proxima Nova" panose="02000506030000020004" pitchFamily="2" charset="0"/>
                <a:ea typeface="+mn-ea"/>
                <a:cs typeface="Arial"/>
              </a:rPr>
              <a:t>©2025</a:t>
            </a:r>
            <a:r>
              <a:rPr kumimoji="0" sz="900" b="0" i="0" u="none" strike="noStrike" kern="0" cap="none" spc="0" normalizeH="0" baseline="0" noProof="0">
                <a:ln>
                  <a:noFill/>
                </a:ln>
                <a:solidFill>
                  <a:prstClr val="black"/>
                </a:solidFill>
                <a:effectLst/>
                <a:uLnTx/>
                <a:uFillTx/>
                <a:latin typeface="Proxima Nova" panose="02000506030000020004" pitchFamily="2" charset="0"/>
                <a:ea typeface="+mn-ea"/>
                <a:cs typeface="Arial"/>
              </a:rPr>
              <a:t>,</a:t>
            </a:r>
            <a:r>
              <a:rPr kumimoji="0" lang="en-US" sz="900" b="0" i="0" u="none" strike="noStrike" kern="0" cap="none" spc="0" normalizeH="0" baseline="0" noProof="0">
                <a:ln>
                  <a:noFill/>
                </a:ln>
                <a:solidFill>
                  <a:prstClr val="black"/>
                </a:solidFill>
                <a:effectLst/>
                <a:uLnTx/>
                <a:uFillTx/>
                <a:latin typeface="Proxima Nova" panose="02000506030000020004" pitchFamily="2" charset="0"/>
                <a:ea typeface="+mn-ea"/>
                <a:cs typeface="Arial"/>
              </a:rPr>
              <a:t> Regence Group Administrators</a:t>
            </a:r>
            <a:endParaRPr kumimoji="0" sz="900" b="0" i="0" u="none" strike="noStrike" kern="0" cap="none" spc="0" normalizeH="0" baseline="0" noProof="0">
              <a:ln>
                <a:noFill/>
              </a:ln>
              <a:solidFill>
                <a:prstClr val="black"/>
              </a:solidFill>
              <a:effectLst/>
              <a:uLnTx/>
              <a:uFillTx/>
              <a:latin typeface="Proxima Nova" panose="02000506030000020004" pitchFamily="2" charset="0"/>
              <a:ea typeface="+mn-ea"/>
              <a:cs typeface="Arial"/>
            </a:endParaRPr>
          </a:p>
        </p:txBody>
      </p:sp>
      <p:pic>
        <p:nvPicPr>
          <p:cNvPr id="8" name="Picture 7">
            <a:extLst>
              <a:ext uri="{FF2B5EF4-FFF2-40B4-BE49-F238E27FC236}">
                <a16:creationId xmlns:a16="http://schemas.microsoft.com/office/drawing/2014/main" id="{0AA42B6D-99BF-D4B3-250C-A08EF37C508E}"/>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5577536" y="246654"/>
            <a:ext cx="1808621" cy="665106"/>
          </a:xfrm>
          <a:prstGeom prst="rect">
            <a:avLst/>
          </a:prstGeom>
        </p:spPr>
      </p:pic>
      <p:sp>
        <p:nvSpPr>
          <p:cNvPr id="10" name="Rectangle 9">
            <a:extLst>
              <a:ext uri="{FF2B5EF4-FFF2-40B4-BE49-F238E27FC236}">
                <a16:creationId xmlns:a16="http://schemas.microsoft.com/office/drawing/2014/main" id="{A91EF701-B050-C165-A96B-84728DCB118E}"/>
              </a:ext>
            </a:extLst>
          </p:cNvPr>
          <p:cNvSpPr/>
          <p:nvPr userDrawn="1"/>
        </p:nvSpPr>
        <p:spPr>
          <a:xfrm>
            <a:off x="428336" y="9155508"/>
            <a:ext cx="6763328" cy="463525"/>
          </a:xfrm>
          <a:prstGeom prst="rect">
            <a:avLst/>
          </a:prstGeom>
        </p:spPr>
        <p:txBody>
          <a:bodyPr wrap="square">
            <a:spAutoFit/>
          </a:bodyPr>
          <a:lstStyle/>
          <a:p>
            <a:pPr marL="12700" marR="5080" lvl="0" indent="0" algn="just" defTabSz="457200" rtl="0" eaLnBrk="1" fontAlgn="auto" latinLnBrk="0" hangingPunct="1">
              <a:lnSpc>
                <a:spcPct val="80000"/>
              </a:lnSpc>
              <a:spcBef>
                <a:spcPts val="0"/>
              </a:spcBef>
              <a:spcAft>
                <a:spcPts val="0"/>
              </a:spcAft>
              <a:buClrTx/>
              <a:buSzTx/>
              <a:buFontTx/>
              <a:buNone/>
              <a:tabLst/>
              <a:defRPr/>
            </a:pP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MDLIVE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may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not be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available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in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certain states and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is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subject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to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state regulations.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MDLIVE does not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replace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the primary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care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physician, is not an insurance product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and may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not be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able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to </a:t>
            </a:r>
            <a:r>
              <a:rPr kumimoji="0" lang="en-US" sz="600" b="0" i="0" u="none" strike="noStrike" kern="1200" cap="none" spc="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substitute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for traditional in person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care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in every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case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or for every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condition.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MDLIVE does not prescribe DEA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controlled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substances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and may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not prescribe non-therapeutic drugs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and certain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other drugs which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may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be harmful because of </a:t>
            </a:r>
            <a:r>
              <a:rPr kumimoji="0" lang="en-US" sz="600" b="0" i="0" u="none" strike="noStrike" kern="1200" cap="none" spc="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their</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potential</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for</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abuse.</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MDLIVE</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does</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not</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guarantee</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patients</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will</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receive</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0" normalizeH="0" baseline="0" noProof="0">
                <a:ln>
                  <a:noFill/>
                </a:ln>
                <a:solidFill>
                  <a:srgbClr val="414042"/>
                </a:solidFill>
                <a:effectLst/>
                <a:uLnTx/>
                <a:uFillTx/>
                <a:latin typeface="Calibri" panose="020F0502020204030204"/>
                <a:ea typeface="+mn-ea"/>
                <a:cs typeface="Open Sans"/>
              </a:rPr>
              <a:t>a</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prescription.</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Healthcare</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professionals</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using</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the</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platform</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have</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the</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right</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to</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deny</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care</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if</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based</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on</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professional</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judgment</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0" normalizeH="0" baseline="0" noProof="0">
                <a:ln>
                  <a:noFill/>
                </a:ln>
                <a:solidFill>
                  <a:srgbClr val="414042"/>
                </a:solidFill>
                <a:effectLst/>
                <a:uLnTx/>
                <a:uFillTx/>
                <a:latin typeface="Calibri" panose="020F0502020204030204"/>
                <a:ea typeface="+mn-ea"/>
                <a:cs typeface="Open Sans"/>
              </a:rPr>
              <a:t>a</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case</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is</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inappropriate</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for</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telehealth</a:t>
            </a:r>
            <a:r>
              <a:rPr kumimoji="0" lang="en-US" sz="600" b="0" i="0" u="none" strike="noStrike" kern="1200" cap="none" spc="-2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or</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for </a:t>
            </a:r>
            <a:r>
              <a:rPr kumimoji="0" lang="en-US" sz="600" b="0" i="0" u="none" strike="noStrike" kern="1200" cap="none" spc="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misuse</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of</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services.</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 MDLIVE</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and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the MDLIVE</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logo</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are</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registered</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trademarks</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of MDLIVE,</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Inc.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and may</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not be</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used</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without written</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permission.</a:t>
            </a:r>
            <a:r>
              <a:rPr kumimoji="0" lang="en-US" sz="600" b="0" i="0" u="none" strike="noStrike" kern="1200" cap="none" spc="-1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For</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complete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terms of</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use</a:t>
            </a:r>
            <a:r>
              <a:rPr kumimoji="0" lang="en-US" sz="600" b="0" i="0" u="none" strike="noStrike" kern="1200" cap="none" spc="-10" normalizeH="0" baseline="0" noProof="0">
                <a:ln>
                  <a:noFill/>
                </a:ln>
                <a:solidFill>
                  <a:srgbClr val="414042"/>
                </a:solidFill>
                <a:effectLst/>
                <a:uLnTx/>
                <a:uFillTx/>
                <a:latin typeface="Calibri" panose="020F0502020204030204"/>
                <a:ea typeface="+mn-ea"/>
                <a:cs typeface="Open Sans"/>
              </a:rPr>
              <a: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rPr>
              <a:t>visit </a:t>
            </a:r>
            <a:r>
              <a:rPr kumimoji="0" lang="en-US" sz="600" b="0" i="0" u="none" strike="noStrike" kern="1200" cap="none" spc="-5" normalizeH="0" baseline="0" noProof="0">
                <a:ln>
                  <a:noFill/>
                </a:ln>
                <a:solidFill>
                  <a:srgbClr val="414042"/>
                </a:solidFill>
                <a:effectLst/>
                <a:uLnTx/>
                <a:uFillTx/>
                <a:latin typeface="Calibri" panose="020F0502020204030204"/>
                <a:ea typeface="+mn-ea"/>
                <a:cs typeface="Open Sans"/>
                <a:hlinkClick r:id="rId4"/>
              </a:rPr>
              <a:t>https://www.MDLIVE.com/terms-of-use/.</a:t>
            </a:r>
            <a:endParaRPr kumimoji="0" lang="en-US" sz="600" b="0" i="0" u="none" strike="noStrike" kern="1200" cap="none" spc="0" normalizeH="0" baseline="0" noProof="0">
              <a:ln>
                <a:noFill/>
              </a:ln>
              <a:solidFill>
                <a:srgbClr val="333F48"/>
              </a:solidFill>
              <a:effectLst/>
              <a:uLnTx/>
              <a:uFillTx/>
              <a:latin typeface="Calibri" panose="020F0502020204030204"/>
              <a:ea typeface="+mn-ea"/>
              <a:cs typeface="Open Sans"/>
            </a:endParaRPr>
          </a:p>
        </p:txBody>
      </p:sp>
    </p:spTree>
    <p:extLst>
      <p:ext uri="{BB962C8B-B14F-4D97-AF65-F5344CB8AC3E}">
        <p14:creationId xmlns:p14="http://schemas.microsoft.com/office/powerpoint/2010/main" val="2742966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20.xml"/><Relationship Id="rId7"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5" Type="http://schemas.openxmlformats.org/officeDocument/2006/relationships/slideLayout" Target="../slideLayouts/slideLayout22.xml"/><Relationship Id="rId4" Type="http://schemas.openxmlformats.org/officeDocument/2006/relationships/slideLayout" Target="../slideLayouts/slideLayout21.xml"/><Relationship Id="rId9" Type="http://schemas.openxmlformats.org/officeDocument/2006/relationships/hyperlink" Target="http://www.accessrga.com/"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24.xml"/><Relationship Id="rId4" Type="http://schemas.openxmlformats.org/officeDocument/2006/relationships/hyperlink" Target="http://www.accessrga.com/"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25.xml"/><Relationship Id="rId4" Type="http://schemas.openxmlformats.org/officeDocument/2006/relationships/hyperlink" Target="http://www.accessrga.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82000"/>
                  </a:schemeClr>
                </a:solidFill>
              </a:defRPr>
            </a:lvl1pPr>
          </a:lstStyle>
          <a:p>
            <a:fld id="{F4C835FE-8695-4524-ADC2-C1B83EABC58B}" type="datetimeFigureOut">
              <a:rPr lang="en-US" smtClean="0"/>
              <a:t>6/2/2025</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82000"/>
                  </a:schemeClr>
                </a:solidFill>
              </a:defRPr>
            </a:lvl1pPr>
          </a:lstStyle>
          <a:p>
            <a:fld id="{3DDA66F2-B767-428C-83B9-B04D039CDCA4}" type="slidenum">
              <a:rPr lang="en-US" smtClean="0"/>
              <a:t>‹#›</a:t>
            </a:fld>
            <a:endParaRPr lang="en-US"/>
          </a:p>
        </p:txBody>
      </p:sp>
    </p:spTree>
    <p:extLst>
      <p:ext uri="{BB962C8B-B14F-4D97-AF65-F5344CB8AC3E}">
        <p14:creationId xmlns:p14="http://schemas.microsoft.com/office/powerpoint/2010/main" val="1449942748"/>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48" r:id="rId7"/>
    <p:sldLayoutId id="2147483749" r:id="rId8"/>
    <p:sldLayoutId id="2147483750" r:id="rId9"/>
    <p:sldLayoutId id="2147483751" r:id="rId10"/>
    <p:sldLayoutId id="2147483752" r:id="rId11"/>
    <p:sldLayoutId id="2147483747" r:id="rId12"/>
    <p:sldLayoutId id="2147483734" r:id="rId13"/>
    <p:sldLayoutId id="2147483735" r:id="rId14"/>
    <p:sldLayoutId id="2147483736" r:id="rId15"/>
    <p:sldLayoutId id="2147483737" r:id="rId16"/>
    <p:sldLayoutId id="2147483738" r:id="rId17"/>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userDrawn="1">
          <p15:clr>
            <a:srgbClr val="F26B43"/>
          </p15:clr>
        </p15:guide>
        <p15:guide id="2" pos="2448"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404813" y="8623166"/>
            <a:ext cx="2659565" cy="978034"/>
          </a:xfrm>
          <a:prstGeom prst="rect">
            <a:avLst/>
          </a:prstGeom>
        </p:spPr>
      </p:pic>
      <p:sp>
        <p:nvSpPr>
          <p:cNvPr id="6" name="TextBox 5"/>
          <p:cNvSpPr txBox="1"/>
          <p:nvPr userDrawn="1"/>
        </p:nvSpPr>
        <p:spPr>
          <a:xfrm>
            <a:off x="3277870" y="8763109"/>
            <a:ext cx="4297680" cy="246221"/>
          </a:xfrm>
          <a:prstGeom prst="rect">
            <a:avLst/>
          </a:prstGeom>
          <a:noFill/>
        </p:spPr>
        <p:txBody>
          <a:bodyPr wrap="square" rtlCol="0">
            <a:spAutoFit/>
          </a:bodyPr>
          <a:lstStyle/>
          <a:p>
            <a:r>
              <a:rPr lang="en-US" sz="1000" spc="-4">
                <a:latin typeface="Proxima Nova" panose="02000506030000020004" pitchFamily="2" charset="0"/>
                <a:cs typeface="Proxima Nova"/>
              </a:rPr>
              <a:t>Visit</a:t>
            </a:r>
            <a:r>
              <a:rPr lang="en-US" sz="1000" spc="-4">
                <a:latin typeface="Proxima Nova" panose="02000506030000020004" pitchFamily="2" charset="0"/>
                <a:cs typeface="Proxima Nova"/>
                <a:hlinkClick r:id="rId9"/>
              </a:rPr>
              <a:t> </a:t>
            </a:r>
            <a:r>
              <a:rPr lang="en-US" sz="1000" spc="-4">
                <a:latin typeface="Proxima Nova Rg" panose="02000506030000020004" pitchFamily="2" charset="0"/>
                <a:cs typeface="Proxima Nova"/>
                <a:hlinkClick r:id="rId9"/>
              </a:rPr>
              <a:t>accessrga.com</a:t>
            </a:r>
            <a:r>
              <a:rPr lang="en-US" sz="1000" spc="-4">
                <a:latin typeface="Proxima Nova" panose="02000506030000020004" pitchFamily="2" charset="0"/>
                <a:cs typeface="Proxima Nova"/>
              </a:rPr>
              <a:t> and select Washington to log in to your RGA account</a:t>
            </a:r>
            <a:endParaRPr lang="en-US" sz="1000">
              <a:latin typeface="Proxima Nova" panose="02000506030000020004" pitchFamily="2" charset="0"/>
            </a:endParaRPr>
          </a:p>
        </p:txBody>
      </p:sp>
      <p:sp>
        <p:nvSpPr>
          <p:cNvPr id="9" name="Rectangle 8"/>
          <p:cNvSpPr/>
          <p:nvPr userDrawn="1"/>
        </p:nvSpPr>
        <p:spPr>
          <a:xfrm>
            <a:off x="3374658" y="9402067"/>
            <a:ext cx="3938777" cy="213520"/>
          </a:xfrm>
          <a:prstGeom prst="rect">
            <a:avLst/>
          </a:prstGeom>
        </p:spPr>
        <p:txBody>
          <a:bodyPr wrap="square" lIns="0">
            <a:spAutoFit/>
          </a:bodyPr>
          <a:lstStyle/>
          <a:p>
            <a:pPr>
              <a:lnSpc>
                <a:spcPct val="110000"/>
              </a:lnSpc>
            </a:pPr>
            <a:r>
              <a:rPr lang="en-US" sz="770">
                <a:solidFill>
                  <a:schemeClr val="tx1"/>
                </a:solidFill>
                <a:latin typeface="Proxima Nova" panose="02000506030000020004" pitchFamily="2" charset="0"/>
              </a:rPr>
              <a:t>©2025, Regence Group Administrators</a:t>
            </a:r>
          </a:p>
        </p:txBody>
      </p:sp>
      <p:cxnSp>
        <p:nvCxnSpPr>
          <p:cNvPr id="10" name="Straight Connector 9"/>
          <p:cNvCxnSpPr/>
          <p:nvPr userDrawn="1"/>
        </p:nvCxnSpPr>
        <p:spPr>
          <a:xfrm>
            <a:off x="3374658" y="9080946"/>
            <a:ext cx="4061192"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418030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Lst>
  <p:txStyles>
    <p:titleStyle>
      <a:lvl1pPr algn="ctr" defTabSz="685837" rtl="0" eaLnBrk="1" latinLnBrk="0" hangingPunct="1">
        <a:lnSpc>
          <a:spcPct val="90000"/>
        </a:lnSpc>
        <a:spcBef>
          <a:spcPct val="0"/>
        </a:spcBef>
        <a:buNone/>
        <a:defRPr sz="2824" kern="1200" baseline="0">
          <a:solidFill>
            <a:schemeClr val="bg1"/>
          </a:solidFill>
          <a:latin typeface="+mn-lt"/>
          <a:ea typeface="+mj-ea"/>
          <a:cs typeface="+mj-cs"/>
        </a:defRPr>
      </a:lvl1pPr>
    </p:titleStyle>
    <p:bodyStyle>
      <a:lvl1pPr marL="171459" indent="-171459" algn="l" defTabSz="685837" rtl="0" eaLnBrk="1" latinLnBrk="0" hangingPunct="1">
        <a:lnSpc>
          <a:spcPct val="90000"/>
        </a:lnSpc>
        <a:spcBef>
          <a:spcPts val="750"/>
        </a:spcBef>
        <a:buFont typeface="Arial" panose="020B0604020202020204" pitchFamily="34" charset="0"/>
        <a:buChar char="•"/>
        <a:defRPr sz="1200" kern="1200">
          <a:solidFill>
            <a:schemeClr val="tx1"/>
          </a:solidFill>
          <a:latin typeface="+mn-lt"/>
          <a:ea typeface="+mn-ea"/>
          <a:cs typeface="+mn-cs"/>
        </a:defRPr>
      </a:lvl1pPr>
      <a:lvl2pPr marL="514377" indent="-171459" algn="l" defTabSz="685837"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2pPr>
      <a:lvl3pPr marL="857296" indent="-171459" algn="l" defTabSz="685837"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3pPr>
      <a:lvl4pPr marL="1200214" indent="-171459" algn="l" defTabSz="685837"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4pPr>
      <a:lvl5pPr marL="1543132" indent="-171459" algn="l" defTabSz="685837"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5pPr>
      <a:lvl6pPr marL="1886051" indent="-171459" algn="l" defTabSz="68583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969" indent="-171459" algn="l" defTabSz="68583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887" indent="-171459" algn="l" defTabSz="68583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805" indent="-171459" algn="l" defTabSz="68583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37" rtl="0" eaLnBrk="1" latinLnBrk="0" hangingPunct="1">
        <a:defRPr sz="1350" kern="1200">
          <a:solidFill>
            <a:schemeClr val="tx1"/>
          </a:solidFill>
          <a:latin typeface="+mn-lt"/>
          <a:ea typeface="+mn-ea"/>
          <a:cs typeface="+mn-cs"/>
        </a:defRPr>
      </a:lvl1pPr>
      <a:lvl2pPr marL="342918" algn="l" defTabSz="685837" rtl="0" eaLnBrk="1" latinLnBrk="0" hangingPunct="1">
        <a:defRPr sz="1350" kern="1200">
          <a:solidFill>
            <a:schemeClr val="tx1"/>
          </a:solidFill>
          <a:latin typeface="+mn-lt"/>
          <a:ea typeface="+mn-ea"/>
          <a:cs typeface="+mn-cs"/>
        </a:defRPr>
      </a:lvl2pPr>
      <a:lvl3pPr marL="685837" algn="l" defTabSz="685837" rtl="0" eaLnBrk="1" latinLnBrk="0" hangingPunct="1">
        <a:defRPr sz="1350" kern="1200">
          <a:solidFill>
            <a:schemeClr val="tx1"/>
          </a:solidFill>
          <a:latin typeface="+mn-lt"/>
          <a:ea typeface="+mn-ea"/>
          <a:cs typeface="+mn-cs"/>
        </a:defRPr>
      </a:lvl3pPr>
      <a:lvl4pPr marL="1028755" algn="l" defTabSz="685837" rtl="0" eaLnBrk="1" latinLnBrk="0" hangingPunct="1">
        <a:defRPr sz="1350" kern="1200">
          <a:solidFill>
            <a:schemeClr val="tx1"/>
          </a:solidFill>
          <a:latin typeface="+mn-lt"/>
          <a:ea typeface="+mn-ea"/>
          <a:cs typeface="+mn-cs"/>
        </a:defRPr>
      </a:lvl4pPr>
      <a:lvl5pPr marL="1371673" algn="l" defTabSz="685837" rtl="0" eaLnBrk="1" latinLnBrk="0" hangingPunct="1">
        <a:defRPr sz="1350" kern="1200">
          <a:solidFill>
            <a:schemeClr val="tx1"/>
          </a:solidFill>
          <a:latin typeface="+mn-lt"/>
          <a:ea typeface="+mn-ea"/>
          <a:cs typeface="+mn-cs"/>
        </a:defRPr>
      </a:lvl5pPr>
      <a:lvl6pPr marL="1714591" algn="l" defTabSz="685837" rtl="0" eaLnBrk="1" latinLnBrk="0" hangingPunct="1">
        <a:defRPr sz="1350" kern="1200">
          <a:solidFill>
            <a:schemeClr val="tx1"/>
          </a:solidFill>
          <a:latin typeface="+mn-lt"/>
          <a:ea typeface="+mn-ea"/>
          <a:cs typeface="+mn-cs"/>
        </a:defRPr>
      </a:lvl6pPr>
      <a:lvl7pPr marL="2057510" algn="l" defTabSz="685837" rtl="0" eaLnBrk="1" latinLnBrk="0" hangingPunct="1">
        <a:defRPr sz="1350" kern="1200">
          <a:solidFill>
            <a:schemeClr val="tx1"/>
          </a:solidFill>
          <a:latin typeface="+mn-lt"/>
          <a:ea typeface="+mn-ea"/>
          <a:cs typeface="+mn-cs"/>
        </a:defRPr>
      </a:lvl7pPr>
      <a:lvl8pPr marL="2400428" algn="l" defTabSz="685837" rtl="0" eaLnBrk="1" latinLnBrk="0" hangingPunct="1">
        <a:defRPr sz="1350" kern="1200">
          <a:solidFill>
            <a:schemeClr val="tx1"/>
          </a:solidFill>
          <a:latin typeface="+mn-lt"/>
          <a:ea typeface="+mn-ea"/>
          <a:cs typeface="+mn-cs"/>
        </a:defRPr>
      </a:lvl8pPr>
      <a:lvl9pPr marL="2743346" algn="l" defTabSz="685837"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288">
          <p15:clr>
            <a:srgbClr val="F26B43"/>
          </p15:clr>
        </p15:guide>
        <p15:guide id="4" orient="horz" pos="6048">
          <p15:clr>
            <a:srgbClr val="F26B43"/>
          </p15:clr>
        </p15:guide>
        <p15:guide id="5" pos="255">
          <p15:clr>
            <a:srgbClr val="F26B43"/>
          </p15:clr>
        </p15:guide>
        <p15:guide id="6" pos="4608">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04813" y="8623166"/>
            <a:ext cx="2659565" cy="978034"/>
          </a:xfrm>
          <a:prstGeom prst="rect">
            <a:avLst/>
          </a:prstGeom>
        </p:spPr>
      </p:pic>
      <p:sp>
        <p:nvSpPr>
          <p:cNvPr id="8" name="TextBox 7"/>
          <p:cNvSpPr txBox="1"/>
          <p:nvPr userDrawn="1"/>
        </p:nvSpPr>
        <p:spPr>
          <a:xfrm>
            <a:off x="3277870" y="8763109"/>
            <a:ext cx="4297680" cy="246221"/>
          </a:xfrm>
          <a:prstGeom prst="rect">
            <a:avLst/>
          </a:prstGeom>
          <a:noFill/>
        </p:spPr>
        <p:txBody>
          <a:bodyPr wrap="square" rtlCol="0">
            <a:spAutoFit/>
          </a:bodyPr>
          <a:lstStyle/>
          <a:p>
            <a:r>
              <a:rPr lang="en-US" sz="1000" spc="-4">
                <a:latin typeface="Proxima Nova" panose="02000506030000020004" pitchFamily="2" charset="0"/>
                <a:cs typeface="Proxima Nova"/>
              </a:rPr>
              <a:t>Visit</a:t>
            </a:r>
            <a:r>
              <a:rPr lang="en-US" sz="1000" spc="-4">
                <a:latin typeface="Proxima Nova" panose="02000506030000020004" pitchFamily="2" charset="0"/>
                <a:cs typeface="Proxima Nova"/>
                <a:hlinkClick r:id="rId4"/>
              </a:rPr>
              <a:t> </a:t>
            </a:r>
            <a:r>
              <a:rPr lang="en-US" sz="1000" spc="-4">
                <a:latin typeface="Proxima Nova Rg" panose="02000506030000020004" pitchFamily="2" charset="0"/>
                <a:cs typeface="Proxima Nova"/>
                <a:hlinkClick r:id="rId4"/>
              </a:rPr>
              <a:t>accessrga.com</a:t>
            </a:r>
            <a:r>
              <a:rPr lang="en-US" sz="1000" spc="-4">
                <a:latin typeface="Proxima Nova" panose="02000506030000020004" pitchFamily="2" charset="0"/>
                <a:cs typeface="Proxima Nova"/>
              </a:rPr>
              <a:t> and select Washington to log in to your RGA account</a:t>
            </a:r>
            <a:endParaRPr lang="en-US" sz="1000">
              <a:latin typeface="Proxima Nova" panose="02000506030000020004" pitchFamily="2" charset="0"/>
            </a:endParaRPr>
          </a:p>
        </p:txBody>
      </p:sp>
      <p:sp>
        <p:nvSpPr>
          <p:cNvPr id="9" name="Rectangle 8"/>
          <p:cNvSpPr/>
          <p:nvPr userDrawn="1"/>
        </p:nvSpPr>
        <p:spPr>
          <a:xfrm>
            <a:off x="3374658" y="9402067"/>
            <a:ext cx="3938777" cy="213520"/>
          </a:xfrm>
          <a:prstGeom prst="rect">
            <a:avLst/>
          </a:prstGeom>
        </p:spPr>
        <p:txBody>
          <a:bodyPr wrap="square" lIns="0">
            <a:spAutoFit/>
          </a:bodyPr>
          <a:lstStyle/>
          <a:p>
            <a:pPr>
              <a:lnSpc>
                <a:spcPct val="110000"/>
              </a:lnSpc>
            </a:pPr>
            <a:r>
              <a:rPr lang="en-US" sz="770">
                <a:solidFill>
                  <a:schemeClr val="tx1"/>
                </a:solidFill>
                <a:latin typeface="Proxima Nova" panose="02000506030000020004" pitchFamily="2" charset="0"/>
              </a:rPr>
              <a:t>©2025, Regence Group Administrators</a:t>
            </a:r>
          </a:p>
        </p:txBody>
      </p:sp>
      <p:cxnSp>
        <p:nvCxnSpPr>
          <p:cNvPr id="10" name="Straight Connector 9"/>
          <p:cNvCxnSpPr/>
          <p:nvPr userDrawn="1"/>
        </p:nvCxnSpPr>
        <p:spPr>
          <a:xfrm>
            <a:off x="3374658" y="9080946"/>
            <a:ext cx="4061192"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188501"/>
      </p:ext>
    </p:extLst>
  </p:cSld>
  <p:clrMap bg1="lt1" tx1="dk1" bg2="lt2" tx2="dk2" accent1="accent1" accent2="accent2" accent3="accent3" accent4="accent4" accent5="accent5" accent6="accent6" hlink="hlink" folHlink="folHlink"/>
  <p:sldLayoutIdLst>
    <p:sldLayoutId id="21474837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userDrawn="1">
          <p15:clr>
            <a:srgbClr val="F26B43"/>
          </p15:clr>
        </p15:guide>
        <p15:guide id="2" pos="2448"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04813" y="8623166"/>
            <a:ext cx="2659565" cy="978034"/>
          </a:xfrm>
          <a:prstGeom prst="rect">
            <a:avLst/>
          </a:prstGeom>
        </p:spPr>
      </p:pic>
      <p:sp>
        <p:nvSpPr>
          <p:cNvPr id="6" name="TextBox 5"/>
          <p:cNvSpPr txBox="1"/>
          <p:nvPr userDrawn="1"/>
        </p:nvSpPr>
        <p:spPr>
          <a:xfrm>
            <a:off x="3277870" y="8763109"/>
            <a:ext cx="4297680" cy="246221"/>
          </a:xfrm>
          <a:prstGeom prst="rect">
            <a:avLst/>
          </a:prstGeom>
          <a:noFill/>
        </p:spPr>
        <p:txBody>
          <a:bodyPr wrap="square" rtlCol="0">
            <a:spAutoFit/>
          </a:bodyPr>
          <a:lstStyle/>
          <a:p>
            <a:r>
              <a:rPr lang="en-US" sz="1000" spc="-4">
                <a:latin typeface="Proxima Nova" panose="02000506030000020004" pitchFamily="2" charset="0"/>
                <a:cs typeface="Proxima Nova"/>
              </a:rPr>
              <a:t>Visit</a:t>
            </a:r>
            <a:r>
              <a:rPr lang="en-US" sz="1000" spc="-4">
                <a:latin typeface="Proxima Nova" panose="02000506030000020004" pitchFamily="2" charset="0"/>
                <a:cs typeface="Proxima Nova"/>
                <a:hlinkClick r:id="rId4"/>
              </a:rPr>
              <a:t> </a:t>
            </a:r>
            <a:r>
              <a:rPr lang="en-US" sz="1000" spc="-4">
                <a:latin typeface="Proxima Nova Rg" panose="02000506030000020004" pitchFamily="2" charset="0"/>
                <a:cs typeface="Proxima Nova"/>
                <a:hlinkClick r:id="rId4"/>
              </a:rPr>
              <a:t>accessrga.com</a:t>
            </a:r>
            <a:r>
              <a:rPr lang="en-US" sz="1000" spc="-4">
                <a:latin typeface="Proxima Nova" panose="02000506030000020004" pitchFamily="2" charset="0"/>
                <a:cs typeface="Proxima Nova"/>
              </a:rPr>
              <a:t> and select Washington to log in to your RGA account</a:t>
            </a:r>
            <a:endParaRPr lang="en-US" sz="1000">
              <a:latin typeface="Proxima Nova" panose="02000506030000020004" pitchFamily="2" charset="0"/>
            </a:endParaRPr>
          </a:p>
        </p:txBody>
      </p:sp>
      <p:sp>
        <p:nvSpPr>
          <p:cNvPr id="9" name="Rectangle 8"/>
          <p:cNvSpPr/>
          <p:nvPr userDrawn="1"/>
        </p:nvSpPr>
        <p:spPr>
          <a:xfrm>
            <a:off x="3374658" y="9453806"/>
            <a:ext cx="3938777" cy="213520"/>
          </a:xfrm>
          <a:prstGeom prst="rect">
            <a:avLst/>
          </a:prstGeom>
        </p:spPr>
        <p:txBody>
          <a:bodyPr wrap="square" lIns="0">
            <a:spAutoFit/>
          </a:bodyPr>
          <a:lstStyle/>
          <a:p>
            <a:pPr>
              <a:lnSpc>
                <a:spcPct val="110000"/>
              </a:lnSpc>
            </a:pPr>
            <a:r>
              <a:rPr lang="en-US" sz="770">
                <a:solidFill>
                  <a:schemeClr val="tx1"/>
                </a:solidFill>
                <a:latin typeface="Proxima Nova" panose="02000506030000020004" pitchFamily="2" charset="0"/>
              </a:rPr>
              <a:t>©2025, Regence Group Administrators</a:t>
            </a:r>
          </a:p>
        </p:txBody>
      </p:sp>
      <p:cxnSp>
        <p:nvCxnSpPr>
          <p:cNvPr id="10" name="Straight Connector 9"/>
          <p:cNvCxnSpPr/>
          <p:nvPr userDrawn="1"/>
        </p:nvCxnSpPr>
        <p:spPr>
          <a:xfrm>
            <a:off x="3374658" y="9080946"/>
            <a:ext cx="4061192"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0799381"/>
      </p:ext>
    </p:extLst>
  </p:cSld>
  <p:clrMap bg1="lt1" tx1="dk1" bg2="lt2" tx2="dk2" accent1="accent1" accent2="accent2" accent3="accent3" accent4="accent4" accent5="accent5" accent6="accent6" hlink="hlink" folHlink="folHlink"/>
  <p:sldLayoutIdLst>
    <p:sldLayoutId id="2147483710" r:id="rId1"/>
  </p:sldLayoutIdLst>
  <p:txStyles>
    <p:titleStyle>
      <a:lvl1pPr algn="ctr" defTabSz="685837" rtl="0" eaLnBrk="1" latinLnBrk="0" hangingPunct="1">
        <a:lnSpc>
          <a:spcPct val="90000"/>
        </a:lnSpc>
        <a:spcBef>
          <a:spcPct val="0"/>
        </a:spcBef>
        <a:buNone/>
        <a:defRPr sz="2824" kern="1200" baseline="0">
          <a:solidFill>
            <a:schemeClr val="bg1"/>
          </a:solidFill>
          <a:latin typeface="+mn-lt"/>
          <a:ea typeface="+mj-ea"/>
          <a:cs typeface="+mj-cs"/>
        </a:defRPr>
      </a:lvl1pPr>
    </p:titleStyle>
    <p:bodyStyle>
      <a:lvl1pPr marL="171459" indent="-171459" algn="l" defTabSz="685837" rtl="0" eaLnBrk="1" latinLnBrk="0" hangingPunct="1">
        <a:lnSpc>
          <a:spcPct val="90000"/>
        </a:lnSpc>
        <a:spcBef>
          <a:spcPts val="750"/>
        </a:spcBef>
        <a:buFont typeface="Arial" panose="020B0604020202020204" pitchFamily="34" charset="0"/>
        <a:buChar char="•"/>
        <a:defRPr sz="1200" kern="1200">
          <a:solidFill>
            <a:schemeClr val="tx1"/>
          </a:solidFill>
          <a:latin typeface="+mn-lt"/>
          <a:ea typeface="+mn-ea"/>
          <a:cs typeface="+mn-cs"/>
        </a:defRPr>
      </a:lvl1pPr>
      <a:lvl2pPr marL="514377" indent="-171459" algn="l" defTabSz="685837"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2pPr>
      <a:lvl3pPr marL="857296" indent="-171459" algn="l" defTabSz="685837"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3pPr>
      <a:lvl4pPr marL="1200214" indent="-171459" algn="l" defTabSz="685837"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4pPr>
      <a:lvl5pPr marL="1543132" indent="-171459" algn="l" defTabSz="685837"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5pPr>
      <a:lvl6pPr marL="1886051" indent="-171459" algn="l" defTabSz="68583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969" indent="-171459" algn="l" defTabSz="68583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887" indent="-171459" algn="l" defTabSz="68583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805" indent="-171459" algn="l" defTabSz="68583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37" rtl="0" eaLnBrk="1" latinLnBrk="0" hangingPunct="1">
        <a:defRPr sz="1350" kern="1200">
          <a:solidFill>
            <a:schemeClr val="tx1"/>
          </a:solidFill>
          <a:latin typeface="+mn-lt"/>
          <a:ea typeface="+mn-ea"/>
          <a:cs typeface="+mn-cs"/>
        </a:defRPr>
      </a:lvl1pPr>
      <a:lvl2pPr marL="342918" algn="l" defTabSz="685837" rtl="0" eaLnBrk="1" latinLnBrk="0" hangingPunct="1">
        <a:defRPr sz="1350" kern="1200">
          <a:solidFill>
            <a:schemeClr val="tx1"/>
          </a:solidFill>
          <a:latin typeface="+mn-lt"/>
          <a:ea typeface="+mn-ea"/>
          <a:cs typeface="+mn-cs"/>
        </a:defRPr>
      </a:lvl2pPr>
      <a:lvl3pPr marL="685837" algn="l" defTabSz="685837" rtl="0" eaLnBrk="1" latinLnBrk="0" hangingPunct="1">
        <a:defRPr sz="1350" kern="1200">
          <a:solidFill>
            <a:schemeClr val="tx1"/>
          </a:solidFill>
          <a:latin typeface="+mn-lt"/>
          <a:ea typeface="+mn-ea"/>
          <a:cs typeface="+mn-cs"/>
        </a:defRPr>
      </a:lvl3pPr>
      <a:lvl4pPr marL="1028755" algn="l" defTabSz="685837" rtl="0" eaLnBrk="1" latinLnBrk="0" hangingPunct="1">
        <a:defRPr sz="1350" kern="1200">
          <a:solidFill>
            <a:schemeClr val="tx1"/>
          </a:solidFill>
          <a:latin typeface="+mn-lt"/>
          <a:ea typeface="+mn-ea"/>
          <a:cs typeface="+mn-cs"/>
        </a:defRPr>
      </a:lvl4pPr>
      <a:lvl5pPr marL="1371673" algn="l" defTabSz="685837" rtl="0" eaLnBrk="1" latinLnBrk="0" hangingPunct="1">
        <a:defRPr sz="1350" kern="1200">
          <a:solidFill>
            <a:schemeClr val="tx1"/>
          </a:solidFill>
          <a:latin typeface="+mn-lt"/>
          <a:ea typeface="+mn-ea"/>
          <a:cs typeface="+mn-cs"/>
        </a:defRPr>
      </a:lvl5pPr>
      <a:lvl6pPr marL="1714591" algn="l" defTabSz="685837" rtl="0" eaLnBrk="1" latinLnBrk="0" hangingPunct="1">
        <a:defRPr sz="1350" kern="1200">
          <a:solidFill>
            <a:schemeClr val="tx1"/>
          </a:solidFill>
          <a:latin typeface="+mn-lt"/>
          <a:ea typeface="+mn-ea"/>
          <a:cs typeface="+mn-cs"/>
        </a:defRPr>
      </a:lvl6pPr>
      <a:lvl7pPr marL="2057510" algn="l" defTabSz="685837" rtl="0" eaLnBrk="1" latinLnBrk="0" hangingPunct="1">
        <a:defRPr sz="1350" kern="1200">
          <a:solidFill>
            <a:schemeClr val="tx1"/>
          </a:solidFill>
          <a:latin typeface="+mn-lt"/>
          <a:ea typeface="+mn-ea"/>
          <a:cs typeface="+mn-cs"/>
        </a:defRPr>
      </a:lvl7pPr>
      <a:lvl8pPr marL="2400428" algn="l" defTabSz="685837" rtl="0" eaLnBrk="1" latinLnBrk="0" hangingPunct="1">
        <a:defRPr sz="1350" kern="1200">
          <a:solidFill>
            <a:schemeClr val="tx1"/>
          </a:solidFill>
          <a:latin typeface="+mn-lt"/>
          <a:ea typeface="+mn-ea"/>
          <a:cs typeface="+mn-cs"/>
        </a:defRPr>
      </a:lvl8pPr>
      <a:lvl9pPr marL="2743346" algn="l" defTabSz="685837"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288">
          <p15:clr>
            <a:srgbClr val="F26B43"/>
          </p15:clr>
        </p15:guide>
        <p15:guide id="4" orient="horz" pos="6048">
          <p15:clr>
            <a:srgbClr val="F26B43"/>
          </p15:clr>
        </p15:guide>
        <p15:guide id="5" pos="255">
          <p15:clr>
            <a:srgbClr val="F26B43"/>
          </p15:clr>
        </p15:guide>
        <p15:guide id="6" pos="460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www.healthcare.gov/" TargetMode="External"/><Relationship Id="rId2" Type="http://schemas.openxmlformats.org/officeDocument/2006/relationships/hyperlink" Target="https://www.cdc.gov/vaccines/schedules/index.html" TargetMode="External"/><Relationship Id="rId1" Type="http://schemas.openxmlformats.org/officeDocument/2006/relationships/slideLayout" Target="../slideLayouts/slideLayout13.xml"/><Relationship Id="rId6" Type="http://schemas.openxmlformats.org/officeDocument/2006/relationships/hyperlink" Target="http://health.gov/myhealthfinder" TargetMode="External"/><Relationship Id="rId5" Type="http://schemas.openxmlformats.org/officeDocument/2006/relationships/hyperlink" Target="https://uspreventiveservicestaskforce.org/uspstf/recommendation-topics/uspstf-and-b-recommendations" TargetMode="External"/><Relationship Id="rId4" Type="http://schemas.openxmlformats.org/officeDocument/2006/relationships/hyperlink" Target="https://www.publichealth.org/public-awareness/preventive-care-schedule/"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accessrga.com/" TargetMode="External"/><Relationship Id="rId7" Type="http://schemas.openxmlformats.org/officeDocument/2006/relationships/hyperlink" Target="https://uspreventiveservicestaskforce.org/uspstf/recommendation-topics/uspstf-and-b-recommendations" TargetMode="External"/><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hyperlink" Target="https://www.publichealth.org/public-awareness/preventive-care-schedule/" TargetMode="External"/><Relationship Id="rId5" Type="http://schemas.openxmlformats.org/officeDocument/2006/relationships/hyperlink" Target="https://www.healthcare.gov/" TargetMode="External"/><Relationship Id="rId4" Type="http://schemas.openxmlformats.org/officeDocument/2006/relationships/hyperlink" Target="http://health.gov/myhealthfinder"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1923FA1D-3E3A-D1F8-D312-7AE435401BD9}"/>
              </a:ext>
            </a:extLst>
          </p:cNvPr>
          <p:cNvSpPr txBox="1"/>
          <p:nvPr/>
        </p:nvSpPr>
        <p:spPr>
          <a:xfrm>
            <a:off x="304800" y="8066341"/>
            <a:ext cx="7099357"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en-US" sz="1000" b="0" i="0" u="none" strike="noStrike" kern="1200" cap="none" spc="-4" normalizeH="0" baseline="0" noProof="0">
                <a:ln>
                  <a:noFill/>
                </a:ln>
                <a:solidFill>
                  <a:srgbClr val="333F48"/>
                </a:solidFill>
                <a:effectLst/>
                <a:uLnTx/>
                <a:uFillTx/>
                <a:latin typeface="Proxima Nova"/>
                <a:ea typeface="+mn-ea"/>
                <a:cs typeface="Proxima Nova"/>
              </a:rPr>
              <a:t>Refer to your summary plan document at </a:t>
            </a:r>
            <a:r>
              <a:rPr kumimoji="0" lang="en-US" sz="1000" b="1" i="0" u="none" strike="noStrike" kern="1200" cap="none" spc="-4" normalizeH="0" baseline="0" noProof="0">
                <a:ln>
                  <a:noFill/>
                </a:ln>
                <a:solidFill>
                  <a:srgbClr val="0084CB"/>
                </a:solidFill>
                <a:effectLst/>
                <a:uLnTx/>
                <a:uFillTx/>
                <a:ea typeface="+mn-ea"/>
                <a:cs typeface="Proxima Nova"/>
              </a:rPr>
              <a:t>accessrga.com</a:t>
            </a:r>
            <a:r>
              <a:rPr kumimoji="0" lang="en-US" sz="1000" b="0" i="0" u="none" strike="noStrike" kern="1200" cap="none" spc="-4" normalizeH="0" baseline="0" noProof="0">
                <a:ln>
                  <a:noFill/>
                </a:ln>
                <a:solidFill>
                  <a:srgbClr val="1DA5AE"/>
                </a:solidFill>
                <a:effectLst/>
                <a:uLnTx/>
                <a:uFillTx/>
                <a:ea typeface="+mn-ea"/>
                <a:cs typeface="Proxima Nova"/>
              </a:rPr>
              <a:t> </a:t>
            </a:r>
            <a:r>
              <a:rPr kumimoji="0" lang="en-US" sz="1000" b="0" i="0" u="none" strike="noStrike" kern="1200" cap="none" spc="-4" normalizeH="0" baseline="0" noProof="0">
                <a:ln>
                  <a:noFill/>
                </a:ln>
                <a:solidFill>
                  <a:srgbClr val="333F48"/>
                </a:solidFill>
                <a:effectLst/>
                <a:uLnTx/>
                <a:uFillTx/>
                <a:latin typeface="Proxima Nova"/>
                <a:ea typeface="+mn-ea"/>
                <a:cs typeface="Proxima Nova"/>
              </a:rPr>
              <a:t>to log in to your RGA account. Contact our Customer Care by calling the number on the back of your Member ID card, Mon-Fri 5am-6pm PT for more information on your preventive care benefits</a:t>
            </a:r>
            <a:r>
              <a:rPr kumimoji="0" lang="en-US" sz="1000" b="0" i="0" u="none" strike="noStrike" kern="1200" cap="none" spc="-4" normalizeH="0" baseline="0" noProof="0">
                <a:ln>
                  <a:noFill/>
                </a:ln>
                <a:solidFill>
                  <a:srgbClr val="333F48"/>
                </a:solidFill>
                <a:effectLst/>
                <a:uLnTx/>
                <a:uFillTx/>
                <a:latin typeface="Proxima Nova Rg"/>
                <a:ea typeface="+mn-ea"/>
                <a:cs typeface="Proxima Nova"/>
              </a:rPr>
              <a:t>.</a:t>
            </a:r>
            <a:r>
              <a:rPr kumimoji="0" lang="en-US" sz="1000" b="0" i="0" u="none" strike="noStrike" kern="1200" cap="none" spc="-4" normalizeH="0" baseline="0" noProof="0">
                <a:ln>
                  <a:noFill/>
                </a:ln>
                <a:solidFill>
                  <a:srgbClr val="00667E"/>
                </a:solidFill>
                <a:effectLst/>
                <a:uLnTx/>
                <a:uFillTx/>
                <a:latin typeface="Proxima Nova Rg"/>
                <a:ea typeface="+mn-ea"/>
                <a:cs typeface="Proxima Nova"/>
              </a:rPr>
              <a:t> </a:t>
            </a:r>
            <a:endParaRPr kumimoji="0" lang="en-US" sz="1000" b="0" i="0" u="none" strike="noStrike" kern="1200" cap="none" spc="-4" normalizeH="0" baseline="0" noProof="0">
              <a:ln>
                <a:noFill/>
              </a:ln>
              <a:solidFill>
                <a:srgbClr val="00667E"/>
              </a:solidFill>
              <a:effectLst/>
              <a:uLnTx/>
              <a:uFillTx/>
              <a:latin typeface="Proxima Nova Rg"/>
              <a:cs typeface="Proxima Nova"/>
            </a:endParaRPr>
          </a:p>
        </p:txBody>
      </p:sp>
      <p:sp>
        <p:nvSpPr>
          <p:cNvPr id="5" name="TextBox 4">
            <a:extLst>
              <a:ext uri="{FF2B5EF4-FFF2-40B4-BE49-F238E27FC236}">
                <a16:creationId xmlns:a16="http://schemas.microsoft.com/office/drawing/2014/main" id="{01E07E98-8D78-53C6-5FFE-B39ECEF8C0D3}"/>
              </a:ext>
            </a:extLst>
          </p:cNvPr>
          <p:cNvSpPr txBox="1"/>
          <p:nvPr/>
        </p:nvSpPr>
        <p:spPr>
          <a:xfrm>
            <a:off x="304800" y="711033"/>
            <a:ext cx="5850468" cy="461665"/>
          </a:xfrm>
          <a:prstGeom prst="rect">
            <a:avLst/>
          </a:prstGeom>
          <a:noFill/>
        </p:spPr>
        <p:txBody>
          <a:bodyPr wrap="square" lIns="91440" tIns="45720" rIns="91440" bIns="45720" rtlCol="0" anchor="t">
            <a:spAutoFit/>
          </a:bodyPr>
          <a:lstStyle/>
          <a:p>
            <a:pPr>
              <a:defRPr/>
            </a:pPr>
            <a:r>
              <a:rPr kumimoji="0" lang="en-US" sz="2400" b="1" i="0" u="none" strike="noStrike" kern="1200" cap="none" spc="0" normalizeH="0" baseline="0" noProof="0">
                <a:ln>
                  <a:noFill/>
                </a:ln>
                <a:solidFill>
                  <a:srgbClr val="143151"/>
                </a:solidFill>
                <a:effectLst/>
                <a:uLnTx/>
                <a:uFillTx/>
                <a:latin typeface="Domine" panose="02040503040403060204" pitchFamily="18" charset="0"/>
              </a:rPr>
              <a:t>General Preventive Care for Adults</a:t>
            </a:r>
            <a:r>
              <a:rPr lang="en-US" sz="2400" b="1">
                <a:solidFill>
                  <a:srgbClr val="143151"/>
                </a:solidFill>
                <a:latin typeface="Domine" panose="02040503040403060204" pitchFamily="18" charset="0"/>
              </a:rPr>
              <a:t> </a:t>
            </a:r>
            <a:endParaRPr kumimoji="0" lang="en-US" sz="2400" b="1" i="0" u="none" strike="noStrike" kern="1200" cap="none" spc="0" normalizeH="0" baseline="0" noProof="0">
              <a:ln>
                <a:noFill/>
              </a:ln>
              <a:solidFill>
                <a:srgbClr val="143151"/>
              </a:solidFill>
              <a:effectLst/>
              <a:uLnTx/>
              <a:uFillTx/>
              <a:latin typeface="Domine" panose="02040503040403060204" pitchFamily="18" charset="0"/>
            </a:endParaRPr>
          </a:p>
        </p:txBody>
      </p:sp>
      <p:cxnSp>
        <p:nvCxnSpPr>
          <p:cNvPr id="10" name="Straight Connector 9">
            <a:extLst>
              <a:ext uri="{FF2B5EF4-FFF2-40B4-BE49-F238E27FC236}">
                <a16:creationId xmlns:a16="http://schemas.microsoft.com/office/drawing/2014/main" id="{8F7300E5-90D7-32AF-C6D4-1ED696FBB8AE}"/>
              </a:ext>
            </a:extLst>
          </p:cNvPr>
          <p:cNvCxnSpPr/>
          <p:nvPr/>
        </p:nvCxnSpPr>
        <p:spPr>
          <a:xfrm>
            <a:off x="474919" y="1172698"/>
            <a:ext cx="914400" cy="0"/>
          </a:xfrm>
          <a:prstGeom prst="line">
            <a:avLst/>
          </a:prstGeom>
          <a:ln w="38100">
            <a:solidFill>
              <a:srgbClr val="E5BE4E"/>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095203B3-14C4-3B90-248B-936174D71921}"/>
              </a:ext>
            </a:extLst>
          </p:cNvPr>
          <p:cNvSpPr txBox="1"/>
          <p:nvPr/>
        </p:nvSpPr>
        <p:spPr>
          <a:xfrm>
            <a:off x="304800" y="1387895"/>
            <a:ext cx="6430833" cy="480131"/>
          </a:xfrm>
          <a:prstGeom prst="rect">
            <a:avLst/>
          </a:prstGeom>
          <a:noFill/>
        </p:spPr>
        <p:txBody>
          <a:bodyPr wrap="square" lIns="91440" tIns="45720" rIns="91440" bIns="45720" anchor="t">
            <a:spAutoFit/>
          </a:bodyPr>
          <a:lstStyle/>
          <a:p>
            <a:pPr>
              <a:lnSpc>
                <a:spcPct val="90000"/>
              </a:lnSpc>
              <a:defRPr/>
            </a:pPr>
            <a:r>
              <a:rPr kumimoji="0" lang="en-US" sz="1400" b="0" i="0" u="none" strike="noStrike" kern="1200" cap="none" spc="0" normalizeH="0" baseline="0" noProof="0">
                <a:ln>
                  <a:noFill/>
                </a:ln>
                <a:solidFill>
                  <a:srgbClr val="143151"/>
                </a:solidFill>
                <a:effectLst/>
                <a:uLnTx/>
                <a:uFillTx/>
                <a:latin typeface="Domine" panose="02040503040403060204" pitchFamily="18" charset="0"/>
              </a:rPr>
              <a:t>Take charge of your health with preventive care benefits available through your primary care provider (PCP) usually at no cost-share.*</a:t>
            </a:r>
            <a:r>
              <a:rPr lang="en-US" sz="1400">
                <a:solidFill>
                  <a:srgbClr val="143151"/>
                </a:solidFill>
                <a:latin typeface="Domine" panose="02040503040403060204" pitchFamily="18" charset="0"/>
              </a:rPr>
              <a:t> </a:t>
            </a:r>
            <a:endParaRPr lang="en-US" sz="1600">
              <a:solidFill>
                <a:srgbClr val="143151"/>
              </a:solidFill>
              <a:latin typeface="Domine" panose="02040503040403060204" pitchFamily="18" charset="0"/>
            </a:endParaRPr>
          </a:p>
        </p:txBody>
      </p:sp>
      <p:sp>
        <p:nvSpPr>
          <p:cNvPr id="22" name="Rectangle 21">
            <a:extLst>
              <a:ext uri="{FF2B5EF4-FFF2-40B4-BE49-F238E27FC236}">
                <a16:creationId xmlns:a16="http://schemas.microsoft.com/office/drawing/2014/main" id="{D5B972E4-6C2A-5013-FBBC-FC7C3874A467}"/>
              </a:ext>
            </a:extLst>
          </p:cNvPr>
          <p:cNvSpPr/>
          <p:nvPr/>
        </p:nvSpPr>
        <p:spPr>
          <a:xfrm>
            <a:off x="5477360" y="9844051"/>
            <a:ext cx="1939234" cy="334259"/>
          </a:xfrm>
          <a:prstGeom prst="rect">
            <a:avLst/>
          </a:prstGeom>
        </p:spPr>
        <p:txBody>
          <a:bodyPr wrap="square" lIns="0" tIns="45720" rIns="91440" bIns="45720" anchor="t">
            <a:spAutoFit/>
          </a:bodyPr>
          <a:lstStyle/>
          <a:p>
            <a:pPr algn="r">
              <a:lnSpc>
                <a:spcPct val="110000"/>
              </a:lnSpc>
              <a:defRPr/>
            </a:pPr>
            <a:r>
              <a:rPr lang="en-US" sz="750">
                <a:latin typeface="Proxima Nova"/>
              </a:rPr>
              <a:t>EGPCARW-001-025</a:t>
            </a:r>
          </a:p>
          <a:p>
            <a:pPr marL="0" marR="0" lvl="0" indent="0" algn="r" defTabSz="457200">
              <a:lnSpc>
                <a:spcPct val="110000"/>
              </a:lnSpc>
              <a:spcBef>
                <a:spcPts val="0"/>
              </a:spcBef>
              <a:spcAft>
                <a:spcPts val="0"/>
              </a:spcAft>
              <a:buClrTx/>
              <a:buSzTx/>
              <a:buFontTx/>
              <a:buNone/>
              <a:tabLst/>
              <a:defRPr/>
            </a:pPr>
            <a:endParaRPr lang="en-US" sz="750" b="0" i="0" u="none" strike="noStrike" kern="1200" cap="none" spc="0" normalizeH="0" baseline="0" noProof="0">
              <a:ln>
                <a:noFill/>
              </a:ln>
              <a:effectLst/>
              <a:uLnTx/>
              <a:uFillTx/>
              <a:latin typeface="Proxima Nova" panose="02000506030000020004" pitchFamily="2" charset="0"/>
            </a:endParaRPr>
          </a:p>
        </p:txBody>
      </p:sp>
      <p:sp>
        <p:nvSpPr>
          <p:cNvPr id="8" name="TextBox 7">
            <a:extLst>
              <a:ext uri="{FF2B5EF4-FFF2-40B4-BE49-F238E27FC236}">
                <a16:creationId xmlns:a16="http://schemas.microsoft.com/office/drawing/2014/main" id="{B3658EAD-6D3D-6643-0415-B373B838A506}"/>
              </a:ext>
            </a:extLst>
          </p:cNvPr>
          <p:cNvSpPr txBox="1"/>
          <p:nvPr/>
        </p:nvSpPr>
        <p:spPr>
          <a:xfrm>
            <a:off x="304800" y="1852917"/>
            <a:ext cx="6281351" cy="461665"/>
          </a:xfrm>
          <a:prstGeom prst="rect">
            <a:avLst/>
          </a:prstGeom>
          <a:noFill/>
        </p:spPr>
        <p:txBody>
          <a:bodyPr wrap="square" rtlCol="0">
            <a:spAutoFit/>
          </a:bodyPr>
          <a:lstStyle/>
          <a:p>
            <a:r>
              <a:rPr kumimoji="0" lang="en-US" sz="1200" b="1" i="0" u="none" strike="noStrike" kern="1200" cap="none" spc="0" normalizeH="0" baseline="0">
                <a:ln>
                  <a:noFill/>
                </a:ln>
                <a:solidFill>
                  <a:srgbClr val="0084CB"/>
                </a:solidFill>
                <a:effectLst/>
                <a:uLnTx/>
                <a:uFillTx/>
                <a:latin typeface="Proxima Nova" panose="02000506030000020004" pitchFamily="2" charset="0"/>
                <a:ea typeface="+mn-ea"/>
                <a:cs typeface="+mn-cs"/>
              </a:rPr>
              <a:t>All adults should find an in-network primary care doctor and consult the chart below to start a discussion about which preventive services and screenings are right for you.*</a:t>
            </a:r>
          </a:p>
        </p:txBody>
      </p:sp>
      <p:graphicFrame>
        <p:nvGraphicFramePr>
          <p:cNvPr id="11" name="Table 10">
            <a:extLst>
              <a:ext uri="{FF2B5EF4-FFF2-40B4-BE49-F238E27FC236}">
                <a16:creationId xmlns:a16="http://schemas.microsoft.com/office/drawing/2014/main" id="{304114DD-2FF0-D37F-8A5F-13B07D641EFE}"/>
              </a:ext>
            </a:extLst>
          </p:cNvPr>
          <p:cNvGraphicFramePr>
            <a:graphicFrameLocks noGrp="1"/>
          </p:cNvGraphicFramePr>
          <p:nvPr>
            <p:extLst>
              <p:ext uri="{D42A27DB-BD31-4B8C-83A1-F6EECF244321}">
                <p14:modId xmlns:p14="http://schemas.microsoft.com/office/powerpoint/2010/main" val="2322846549"/>
              </p:ext>
            </p:extLst>
          </p:nvPr>
        </p:nvGraphicFramePr>
        <p:xfrm>
          <a:off x="304800" y="2306521"/>
          <a:ext cx="7162801" cy="2613660"/>
        </p:xfrm>
        <a:graphic>
          <a:graphicData uri="http://schemas.openxmlformats.org/drawingml/2006/table">
            <a:tbl>
              <a:tblPr bandRow="1">
                <a:tableStyleId>{5C22544A-7EE6-4342-B048-85BDC9FD1C3A}</a:tableStyleId>
              </a:tblPr>
              <a:tblGrid>
                <a:gridCol w="2543226">
                  <a:extLst>
                    <a:ext uri="{9D8B030D-6E8A-4147-A177-3AD203B41FA5}">
                      <a16:colId xmlns:a16="http://schemas.microsoft.com/office/drawing/2014/main" val="2089461309"/>
                    </a:ext>
                  </a:extLst>
                </a:gridCol>
                <a:gridCol w="1069589">
                  <a:extLst>
                    <a:ext uri="{9D8B030D-6E8A-4147-A177-3AD203B41FA5}">
                      <a16:colId xmlns:a16="http://schemas.microsoft.com/office/drawing/2014/main" val="550095798"/>
                    </a:ext>
                  </a:extLst>
                </a:gridCol>
                <a:gridCol w="1162385">
                  <a:extLst>
                    <a:ext uri="{9D8B030D-6E8A-4147-A177-3AD203B41FA5}">
                      <a16:colId xmlns:a16="http://schemas.microsoft.com/office/drawing/2014/main" val="2851400883"/>
                    </a:ext>
                  </a:extLst>
                </a:gridCol>
                <a:gridCol w="2387601">
                  <a:extLst>
                    <a:ext uri="{9D8B030D-6E8A-4147-A177-3AD203B41FA5}">
                      <a16:colId xmlns:a16="http://schemas.microsoft.com/office/drawing/2014/main" val="1467208608"/>
                    </a:ext>
                  </a:extLst>
                </a:gridCol>
              </a:tblGrid>
              <a:tr h="445070">
                <a:tc gridSpan="2">
                  <a:txBody>
                    <a:bodyPr/>
                    <a:lstStyle/>
                    <a:p>
                      <a:pPr marL="0" marR="0" lvl="0" indent="0" algn="l" defTabSz="777240" rtl="0" eaLnBrk="1" fontAlgn="auto" latinLnBrk="0" hangingPunct="1">
                        <a:lnSpc>
                          <a:spcPct val="100000"/>
                        </a:lnSpc>
                        <a:spcBef>
                          <a:spcPts val="0"/>
                        </a:spcBef>
                        <a:spcAft>
                          <a:spcPts val="0"/>
                        </a:spcAft>
                        <a:buClr>
                          <a:srgbClr val="412449"/>
                        </a:buClr>
                        <a:buSzTx/>
                        <a:buFont typeface="Arial" panose="020B0604020202020204" pitchFamily="34" charset="0"/>
                        <a:buNone/>
                        <a:tabLst/>
                        <a:defRPr/>
                      </a:pPr>
                      <a:r>
                        <a:rPr kumimoji="0" lang="en-US" sz="1100" b="1" i="0" u="none" strike="noStrike" kern="1200" cap="none" spc="0" normalizeH="0" baseline="0" noProof="0">
                          <a:ln>
                            <a:noFill/>
                          </a:ln>
                          <a:solidFill>
                            <a:srgbClr val="143151"/>
                          </a:solidFill>
                          <a:effectLst/>
                          <a:uLnTx/>
                          <a:uFillTx/>
                          <a:latin typeface="+mn-lt"/>
                          <a:ea typeface="+mn-ea"/>
                          <a:cs typeface="+mn-cs"/>
                        </a:rPr>
                        <a:t>Annual wellness physical exam </a:t>
                      </a:r>
                    </a:p>
                  </a:txBody>
                  <a:tcPr anchor="ctr">
                    <a:lnL w="12700" cmpd="sng">
                      <a:noFill/>
                    </a:lnL>
                    <a:lnR w="76200" cap="flat" cmpd="sng" algn="ctr">
                      <a:solidFill>
                        <a:schemeClr val="bg1"/>
                      </a:solidFill>
                      <a:prstDash val="solid"/>
                      <a:round/>
                      <a:headEnd type="none" w="med" len="med"/>
                      <a:tailEnd type="none" w="med" len="med"/>
                    </a:lnR>
                    <a:lnT w="12700" cmpd="sng">
                      <a:noFill/>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8F8F8"/>
                    </a:solidFill>
                  </a:tcPr>
                </a:tc>
                <a:tc hMerge="1">
                  <a:txBody>
                    <a:bodyPr/>
                    <a:lstStyle/>
                    <a:p>
                      <a:pPr marL="0" marR="0" lvl="0" indent="0" algn="l" defTabSz="77724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0" lang="en-US" sz="1100" b="0" i="0" u="none" strike="noStrike" kern="1200" cap="none" spc="0" normalizeH="0" baseline="0" noProof="0">
                        <a:ln>
                          <a:noFill/>
                        </a:ln>
                        <a:solidFill>
                          <a:srgbClr val="143151"/>
                        </a:solidFill>
                        <a:effectLst/>
                        <a:uLnTx/>
                        <a:uFillTx/>
                        <a:latin typeface="+mn-lt"/>
                        <a:ea typeface="+mn-ea"/>
                        <a:cs typeface="+mn-cs"/>
                      </a:endParaRPr>
                    </a:p>
                  </a:txBody>
                  <a:tcPr anchor="ctr">
                    <a:lnL w="12700" cmpd="sng">
                      <a:noFill/>
                    </a:lnL>
                    <a:lnR w="76200" cap="flat" cmpd="sng" algn="ctr">
                      <a:solidFill>
                        <a:schemeClr val="bg1"/>
                      </a:solidFill>
                      <a:prstDash val="solid"/>
                      <a:round/>
                      <a:headEnd type="none" w="med" len="med"/>
                      <a:tailEnd type="none" w="med" len="med"/>
                    </a:lnR>
                    <a:lnT w="12700" cmpd="sng">
                      <a:noFill/>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en-US" sz="1100" b="1" i="0" u="none" strike="noStrike" kern="1200" cap="none" spc="0" normalizeH="0" baseline="0" noProof="0">
                          <a:ln>
                            <a:noFill/>
                          </a:ln>
                          <a:solidFill>
                            <a:srgbClr val="143151"/>
                          </a:solidFill>
                          <a:effectLst/>
                          <a:uLnTx/>
                          <a:uFillTx/>
                          <a:latin typeface="+mn-lt"/>
                          <a:ea typeface="+mn-ea"/>
                          <a:cs typeface="+mn-cs"/>
                        </a:rPr>
                        <a:t>Vaccinations: </a:t>
                      </a:r>
                    </a:p>
                  </a:txBody>
                  <a:tcPr marB="91440" anchor="ctr">
                    <a:lnL w="76200" cap="flat" cmpd="sng" algn="ctr">
                      <a:solidFill>
                        <a:schemeClr val="bg1"/>
                      </a:solidFill>
                      <a:prstDash val="solid"/>
                      <a:round/>
                      <a:headEnd type="none" w="med" len="med"/>
                      <a:tailEnd type="none" w="med" len="med"/>
                    </a:lnL>
                    <a:lnR w="12700" cmpd="sng">
                      <a:noFill/>
                    </a:lnR>
                    <a:lnT w="12700" cmpd="sng">
                      <a:noFill/>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8F8F8"/>
                    </a:solidFill>
                  </a:tcPr>
                </a:tc>
                <a:tc>
                  <a:txBody>
                    <a:bodyPr/>
                    <a:lstStyle/>
                    <a:p>
                      <a:pPr marL="0" marR="0" lvl="0" indent="0" algn="l" defTabSz="77724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en-US" sz="1100" b="0" i="0" u="none" strike="noStrike" kern="1200" cap="none" spc="0" normalizeH="0" baseline="0" noProof="0">
                          <a:ln>
                            <a:noFill/>
                          </a:ln>
                          <a:solidFill>
                            <a:srgbClr val="143151"/>
                          </a:solidFill>
                          <a:effectLst/>
                          <a:uLnTx/>
                          <a:uFillTx/>
                          <a:latin typeface="+mn-lt"/>
                          <a:ea typeface="+mn-ea"/>
                          <a:cs typeface="+mn-cs"/>
                        </a:rPr>
                        <a:t>Influenza- yearly</a:t>
                      </a:r>
                    </a:p>
                    <a:p>
                      <a:pPr marL="0" marR="0" lvl="0" indent="0" algn="l" defTabSz="77724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en-US" sz="1100" b="0" i="0" u="none" strike="noStrike" kern="1200" cap="none" spc="0" normalizeH="0" baseline="0" noProof="0">
                          <a:ln>
                            <a:noFill/>
                          </a:ln>
                          <a:solidFill>
                            <a:srgbClr val="0074B3"/>
                          </a:solidFill>
                          <a:effectLst/>
                          <a:uLnTx/>
                          <a:uFillTx/>
                          <a:latin typeface="+mn-lt"/>
                          <a:ea typeface="+mn-ea"/>
                          <a:cs typeface="+mn-cs"/>
                          <a:hlinkClick r:id="rId2">
                            <a:extLst>
                              <a:ext uri="{A12FA001-AC4F-418D-AE19-62706E023703}">
                                <ahyp:hlinkClr xmlns:ahyp="http://schemas.microsoft.com/office/drawing/2018/hyperlinkcolor" val="tx"/>
                              </a:ext>
                            </a:extLst>
                          </a:hlinkClick>
                        </a:rPr>
                        <a:t>link to full CDC schedule</a:t>
                      </a:r>
                      <a:endParaRPr kumimoji="0" lang="en-US" sz="1100" b="0" i="0" u="none" strike="noStrike" kern="1200" cap="none" spc="0" normalizeH="0" baseline="0" noProof="0">
                        <a:ln>
                          <a:noFill/>
                        </a:ln>
                        <a:solidFill>
                          <a:srgbClr val="143151"/>
                        </a:solidFill>
                        <a:effectLst/>
                        <a:uLnTx/>
                        <a:uFillTx/>
                        <a:latin typeface="+mn-lt"/>
                        <a:ea typeface="+mn-ea"/>
                        <a:cs typeface="+mn-cs"/>
                      </a:endParaRPr>
                    </a:p>
                  </a:txBody>
                  <a:tcPr marB="91440" anchor="ctr">
                    <a:lnL w="76200" cap="flat" cmpd="sng" algn="ctr">
                      <a:noFill/>
                      <a:prstDash val="solid"/>
                      <a:round/>
                      <a:headEnd type="none" w="med" len="med"/>
                      <a:tailEnd type="none" w="med" len="med"/>
                    </a:lnL>
                    <a:lnR w="12700" cmpd="sng">
                      <a:noFill/>
                    </a:lnR>
                    <a:lnT w="12700" cmpd="sng">
                      <a:noFill/>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8F8F8"/>
                    </a:solidFill>
                  </a:tcPr>
                </a:tc>
                <a:extLst>
                  <a:ext uri="{0D108BD9-81ED-4DB2-BD59-A6C34878D82A}">
                    <a16:rowId xmlns:a16="http://schemas.microsoft.com/office/drawing/2014/main" val="1793043464"/>
                  </a:ext>
                </a:extLst>
              </a:tr>
              <a:tr h="2016967">
                <a:tc>
                  <a:txBody>
                    <a:bodyPr/>
                    <a:lstStyle/>
                    <a:p>
                      <a:pPr marL="0" marR="0" lvl="0" indent="0" algn="l" defTabSz="777240" rtl="0" eaLnBrk="1" fontAlgn="auto" latinLnBrk="0" hangingPunct="1">
                        <a:lnSpc>
                          <a:spcPct val="100000"/>
                        </a:lnSpc>
                        <a:spcBef>
                          <a:spcPts val="0"/>
                        </a:spcBef>
                        <a:spcAft>
                          <a:spcPts val="300"/>
                        </a:spcAft>
                        <a:buClrTx/>
                        <a:buSzTx/>
                        <a:buFont typeface="Wingdings" panose="05000000000000000000" pitchFamily="2" charset="2"/>
                        <a:buNone/>
                        <a:tabLst/>
                        <a:defRPr/>
                      </a:pPr>
                      <a:r>
                        <a:rPr kumimoji="0" lang="en-US" sz="1100" b="1" i="0" u="none" strike="noStrike" kern="1200" cap="none" spc="0" normalizeH="0" baseline="0" noProof="0">
                          <a:ln>
                            <a:noFill/>
                          </a:ln>
                          <a:solidFill>
                            <a:srgbClr val="143151"/>
                          </a:solidFill>
                          <a:effectLst/>
                          <a:uLnTx/>
                          <a:uFillTx/>
                          <a:latin typeface="+mn-lt"/>
                          <a:ea typeface="+mn-ea"/>
                          <a:cs typeface="+mn-cs"/>
                        </a:rPr>
                        <a:t>Screenings and/or counseling for:</a:t>
                      </a:r>
                    </a:p>
                    <a:p>
                      <a:pPr marL="171450" marR="0" lvl="0" indent="-171450" algn="l" defTabSz="777240" rtl="0" eaLnBrk="1" fontAlgn="auto" latinLnBrk="0" hangingPunct="1">
                        <a:lnSpc>
                          <a:spcPct val="100000"/>
                        </a:lnSpc>
                        <a:spcBef>
                          <a:spcPts val="0"/>
                        </a:spcBef>
                        <a:spcAft>
                          <a:spcPts val="0"/>
                        </a:spcAft>
                        <a:buClr>
                          <a:srgbClr val="412449"/>
                        </a:buClr>
                        <a:buSzTx/>
                        <a:buFont typeface="Arial" panose="020B0604020202020204" pitchFamily="34" charset="0"/>
                        <a:buChar char="•"/>
                        <a:tabLst/>
                        <a:defRPr/>
                      </a:pPr>
                      <a:r>
                        <a:rPr kumimoji="0" lang="en-US" sz="1100" b="0" i="0" u="none" strike="noStrike" kern="1200" cap="none" spc="0" normalizeH="0" baseline="0" noProof="0">
                          <a:ln>
                            <a:noFill/>
                          </a:ln>
                          <a:solidFill>
                            <a:srgbClr val="143151"/>
                          </a:solidFill>
                          <a:effectLst/>
                          <a:uLnTx/>
                          <a:uFillTx/>
                          <a:latin typeface="+mn-lt"/>
                          <a:ea typeface="+mn-ea"/>
                          <a:cs typeface="+mn-cs"/>
                        </a:rPr>
                        <a:t>Blood pressure</a:t>
                      </a:r>
                    </a:p>
                    <a:p>
                      <a:pPr marL="171450" marR="0" lvl="0" indent="-171450" algn="l" defTabSz="777240" rtl="0" eaLnBrk="1" fontAlgn="auto" latinLnBrk="0" hangingPunct="1">
                        <a:lnSpc>
                          <a:spcPct val="100000"/>
                        </a:lnSpc>
                        <a:spcBef>
                          <a:spcPts val="0"/>
                        </a:spcBef>
                        <a:spcAft>
                          <a:spcPts val="0"/>
                        </a:spcAft>
                        <a:buClr>
                          <a:srgbClr val="412449"/>
                        </a:buClr>
                        <a:buSzTx/>
                        <a:buFont typeface="Arial" panose="020B0604020202020204" pitchFamily="34" charset="0"/>
                        <a:buChar char="•"/>
                        <a:tabLst/>
                        <a:defRPr/>
                      </a:pPr>
                      <a:r>
                        <a:rPr kumimoji="0" lang="en-US" sz="1100" b="0" i="0" u="none" strike="noStrike" kern="1200" cap="none" spc="0" normalizeH="0" baseline="0" noProof="0">
                          <a:ln>
                            <a:noFill/>
                          </a:ln>
                          <a:solidFill>
                            <a:srgbClr val="143151"/>
                          </a:solidFill>
                          <a:effectLst/>
                          <a:uLnTx/>
                          <a:uFillTx/>
                          <a:latin typeface="+mn-lt"/>
                          <a:ea typeface="+mn-ea"/>
                          <a:cs typeface="+mn-cs"/>
                        </a:rPr>
                        <a:t>Diabetes </a:t>
                      </a:r>
                    </a:p>
                    <a:p>
                      <a:pPr marL="171450" marR="0" lvl="0" indent="-171450" algn="l" defTabSz="777240" rtl="0" eaLnBrk="1" fontAlgn="auto" latinLnBrk="0" hangingPunct="1">
                        <a:lnSpc>
                          <a:spcPct val="100000"/>
                        </a:lnSpc>
                        <a:spcBef>
                          <a:spcPts val="0"/>
                        </a:spcBef>
                        <a:spcAft>
                          <a:spcPts val="0"/>
                        </a:spcAft>
                        <a:buClr>
                          <a:srgbClr val="412449"/>
                        </a:buClr>
                        <a:buSzTx/>
                        <a:buFont typeface="Arial" panose="020B0604020202020204" pitchFamily="34" charset="0"/>
                        <a:buChar char="•"/>
                        <a:tabLst/>
                        <a:defRPr/>
                      </a:pPr>
                      <a:r>
                        <a:rPr kumimoji="0" lang="en-US" sz="1100" b="0" i="0" u="none" strike="noStrike" kern="1200" cap="none" spc="0" normalizeH="0" baseline="0" noProof="0">
                          <a:ln>
                            <a:noFill/>
                          </a:ln>
                          <a:solidFill>
                            <a:srgbClr val="143151"/>
                          </a:solidFill>
                          <a:effectLst/>
                          <a:uLnTx/>
                          <a:uFillTx/>
                          <a:latin typeface="+mn-lt"/>
                          <a:ea typeface="+mn-ea"/>
                          <a:cs typeface="+mn-cs"/>
                        </a:rPr>
                        <a:t>Anemia</a:t>
                      </a:r>
                    </a:p>
                    <a:p>
                      <a:pPr marL="171450" marR="0" lvl="0" indent="-171450" algn="l" defTabSz="777240" rtl="0" eaLnBrk="1" fontAlgn="auto" latinLnBrk="0" hangingPunct="1">
                        <a:lnSpc>
                          <a:spcPct val="100000"/>
                        </a:lnSpc>
                        <a:spcBef>
                          <a:spcPts val="0"/>
                        </a:spcBef>
                        <a:spcAft>
                          <a:spcPts val="0"/>
                        </a:spcAft>
                        <a:buClr>
                          <a:srgbClr val="412449"/>
                        </a:buClr>
                        <a:buSzTx/>
                        <a:buFont typeface="Arial" panose="020B0604020202020204" pitchFamily="34" charset="0"/>
                        <a:buChar char="•"/>
                        <a:tabLst/>
                        <a:defRPr/>
                      </a:pPr>
                      <a:r>
                        <a:rPr kumimoji="0" lang="en-US" sz="1100" b="0" i="0" u="none" strike="noStrike" kern="1200" cap="none" spc="0" normalizeH="0" baseline="0" noProof="0">
                          <a:ln>
                            <a:noFill/>
                          </a:ln>
                          <a:solidFill>
                            <a:srgbClr val="143151"/>
                          </a:solidFill>
                          <a:effectLst/>
                          <a:uLnTx/>
                          <a:uFillTx/>
                          <a:latin typeface="+mn-lt"/>
                          <a:ea typeface="+mn-ea"/>
                          <a:cs typeface="+mn-cs"/>
                        </a:rPr>
                        <a:t>Skin check</a:t>
                      </a:r>
                    </a:p>
                    <a:p>
                      <a:pPr marL="171450" marR="0" lvl="0" indent="-171450" algn="l" defTabSz="685800" rtl="0" eaLnBrk="1" fontAlgn="auto" latinLnBrk="0" hangingPunct="1">
                        <a:lnSpc>
                          <a:spcPct val="100000"/>
                        </a:lnSpc>
                        <a:spcBef>
                          <a:spcPts val="0"/>
                        </a:spcBef>
                        <a:spcAft>
                          <a:spcPts val="0"/>
                        </a:spcAft>
                        <a:buClr>
                          <a:srgbClr val="412449"/>
                        </a:buClr>
                        <a:buSzTx/>
                        <a:buFont typeface="Arial" panose="020B0604020202020204" pitchFamily="34" charset="0"/>
                        <a:buChar char="•"/>
                        <a:tabLst/>
                        <a:defRPr/>
                      </a:pPr>
                      <a:r>
                        <a:rPr kumimoji="0" lang="en-US" sz="1100" b="0" i="0" u="none" strike="noStrike" kern="1200" cap="none" spc="0" normalizeH="0" baseline="0" noProof="0">
                          <a:ln>
                            <a:noFill/>
                          </a:ln>
                          <a:solidFill>
                            <a:srgbClr val="143151"/>
                          </a:solidFill>
                          <a:effectLst/>
                          <a:uLnTx/>
                          <a:uFillTx/>
                          <a:latin typeface="+mn-lt"/>
                          <a:ea typeface="+mn-ea"/>
                          <a:cs typeface="+mn-cs"/>
                        </a:rPr>
                        <a:t>Depression, suicide, family violence</a:t>
                      </a:r>
                    </a:p>
                    <a:p>
                      <a:pPr marL="171450" marR="0" lvl="0" indent="-171450" algn="l" defTabSz="685800" rtl="0" eaLnBrk="1" fontAlgn="auto" latinLnBrk="0" hangingPunct="1">
                        <a:lnSpc>
                          <a:spcPct val="100000"/>
                        </a:lnSpc>
                        <a:spcBef>
                          <a:spcPts val="0"/>
                        </a:spcBef>
                        <a:spcAft>
                          <a:spcPts val="0"/>
                        </a:spcAft>
                        <a:buClr>
                          <a:srgbClr val="412449"/>
                        </a:buClr>
                        <a:buSzTx/>
                        <a:buFont typeface="Arial" panose="020B0604020202020204" pitchFamily="34" charset="0"/>
                        <a:buChar char="•"/>
                        <a:tabLst/>
                        <a:defRPr/>
                      </a:pPr>
                      <a:r>
                        <a:rPr kumimoji="0" lang="en-US" sz="1100" b="0" i="0" u="none" strike="noStrike" kern="1200" cap="none" spc="0" normalizeH="0" baseline="0" noProof="0">
                          <a:ln>
                            <a:noFill/>
                          </a:ln>
                          <a:solidFill>
                            <a:srgbClr val="143151"/>
                          </a:solidFill>
                          <a:effectLst/>
                          <a:uLnTx/>
                          <a:uFillTx/>
                          <a:latin typeface="+mn-lt"/>
                          <a:ea typeface="+mn-ea"/>
                          <a:cs typeface="+mn-cs"/>
                        </a:rPr>
                        <a:t>Hepatitis C, aged 18-79</a:t>
                      </a:r>
                    </a:p>
                    <a:p>
                      <a:pPr marL="171450" marR="0" lvl="0" indent="-171450" algn="l" defTabSz="685800" rtl="0" eaLnBrk="1" fontAlgn="auto" latinLnBrk="0" hangingPunct="1">
                        <a:lnSpc>
                          <a:spcPct val="100000"/>
                        </a:lnSpc>
                        <a:spcBef>
                          <a:spcPts val="0"/>
                        </a:spcBef>
                        <a:spcAft>
                          <a:spcPts val="0"/>
                        </a:spcAft>
                        <a:buClr>
                          <a:srgbClr val="412449"/>
                        </a:buClr>
                        <a:buSzTx/>
                        <a:buFont typeface="Arial" panose="020B0604020202020204" pitchFamily="34" charset="0"/>
                        <a:buChar char="•"/>
                        <a:tabLst/>
                        <a:defRPr/>
                      </a:pPr>
                      <a:r>
                        <a:rPr kumimoji="0" lang="en-US" sz="1100" b="0" i="0" u="none" strike="noStrike" kern="1200" cap="none" spc="0" normalizeH="0" baseline="0" noProof="0">
                          <a:ln>
                            <a:noFill/>
                          </a:ln>
                          <a:solidFill>
                            <a:srgbClr val="143151"/>
                          </a:solidFill>
                          <a:effectLst/>
                          <a:uLnTx/>
                          <a:uFillTx/>
                          <a:latin typeface="+mn-lt"/>
                          <a:ea typeface="+mn-ea"/>
                          <a:cs typeface="+mn-cs"/>
                        </a:rPr>
                        <a:t>HIV, aged 15-65</a:t>
                      </a:r>
                    </a:p>
                    <a:p>
                      <a:pPr marL="171450" marR="0" lvl="0" indent="-171450" algn="l" defTabSz="685800" rtl="0" eaLnBrk="1" fontAlgn="auto" latinLnBrk="0" hangingPunct="1">
                        <a:lnSpc>
                          <a:spcPct val="100000"/>
                        </a:lnSpc>
                        <a:spcBef>
                          <a:spcPts val="0"/>
                        </a:spcBef>
                        <a:spcAft>
                          <a:spcPts val="0"/>
                        </a:spcAft>
                        <a:buClr>
                          <a:srgbClr val="412449"/>
                        </a:buClr>
                        <a:buSzTx/>
                        <a:buFont typeface="Arial" panose="020B0604020202020204" pitchFamily="34" charset="0"/>
                        <a:buChar char="•"/>
                        <a:tabLst/>
                        <a:defRPr/>
                      </a:pPr>
                      <a:r>
                        <a:rPr kumimoji="0" lang="en-US" sz="1100" b="0" i="0" u="none" strike="noStrike" kern="1200" cap="none" spc="0" normalizeH="0" baseline="0" noProof="0">
                          <a:ln>
                            <a:noFill/>
                          </a:ln>
                          <a:solidFill>
                            <a:srgbClr val="143151"/>
                          </a:solidFill>
                          <a:effectLst/>
                          <a:uLnTx/>
                          <a:uFillTx/>
                          <a:latin typeface="+mn-lt"/>
                          <a:ea typeface="+mn-ea"/>
                          <a:cs typeface="+mn-cs"/>
                        </a:rPr>
                        <a:t>Sexually transmitted infection (STI)</a:t>
                      </a:r>
                    </a:p>
                    <a:p>
                      <a:pPr marL="171450" marR="0" lvl="0" indent="-171450" algn="l" defTabSz="685800" rtl="0" eaLnBrk="1" fontAlgn="auto" latinLnBrk="0" hangingPunct="1">
                        <a:lnSpc>
                          <a:spcPct val="100000"/>
                        </a:lnSpc>
                        <a:spcBef>
                          <a:spcPts val="0"/>
                        </a:spcBef>
                        <a:spcAft>
                          <a:spcPts val="0"/>
                        </a:spcAft>
                        <a:buClr>
                          <a:srgbClr val="412449"/>
                        </a:buClr>
                        <a:buSzTx/>
                        <a:buFont typeface="Arial" panose="020B0604020202020204" pitchFamily="34" charset="0"/>
                        <a:buChar char="•"/>
                        <a:tabLst/>
                        <a:defRPr/>
                      </a:pPr>
                      <a:r>
                        <a:rPr kumimoji="0" lang="en-US" sz="1100" b="0" i="0" u="none" strike="noStrike" kern="1200" cap="none" spc="0" normalizeH="0" baseline="0" noProof="0">
                          <a:ln>
                            <a:noFill/>
                          </a:ln>
                          <a:solidFill>
                            <a:srgbClr val="143151"/>
                          </a:solidFill>
                          <a:effectLst/>
                          <a:uLnTx/>
                          <a:uFillTx/>
                          <a:latin typeface="+mn-lt"/>
                          <a:ea typeface="+mn-ea"/>
                          <a:cs typeface="+mn-cs"/>
                        </a:rPr>
                        <a:t>Dental and periodontal disease</a:t>
                      </a:r>
                    </a:p>
                  </a:txBody>
                  <a:tcPr anchor="ctr">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solidFill>
                      <a:srgbClr val="F8F8F8"/>
                    </a:solidFill>
                  </a:tcPr>
                </a:tc>
                <a:tc gridSpan="2">
                  <a:txBody>
                    <a:bodyPr/>
                    <a:lstStyle/>
                    <a:p>
                      <a:pPr marL="0" marR="0" lvl="0" indent="0" algn="l" defTabSz="777240" rtl="0" eaLnBrk="1" fontAlgn="auto" latinLnBrk="0" hangingPunct="1">
                        <a:lnSpc>
                          <a:spcPct val="100000"/>
                        </a:lnSpc>
                        <a:spcBef>
                          <a:spcPts val="0"/>
                        </a:spcBef>
                        <a:spcAft>
                          <a:spcPts val="300"/>
                        </a:spcAft>
                        <a:buClrTx/>
                        <a:buSzTx/>
                        <a:buFont typeface="Wingdings" panose="05000000000000000000" pitchFamily="2" charset="2"/>
                        <a:buNone/>
                        <a:tabLst/>
                        <a:defRPr/>
                      </a:pPr>
                      <a:r>
                        <a:rPr kumimoji="0" lang="en-US" sz="1100" b="1" i="0" u="none" strike="noStrike" kern="1200" cap="none" spc="0" normalizeH="0" baseline="0" noProof="0">
                          <a:ln>
                            <a:noFill/>
                          </a:ln>
                          <a:solidFill>
                            <a:srgbClr val="143151"/>
                          </a:solidFill>
                          <a:effectLst/>
                          <a:uLnTx/>
                          <a:uFillTx/>
                          <a:latin typeface="+mn-lt"/>
                          <a:ea typeface="+mn-ea"/>
                          <a:cs typeface="+mn-cs"/>
                        </a:rPr>
                        <a:t>Risk based screening and/or counseling for: </a:t>
                      </a:r>
                    </a:p>
                    <a:p>
                      <a:pPr marL="171450" marR="0" lvl="0" indent="-171450" algn="l" defTabSz="777240" rtl="0" eaLnBrk="1" fontAlgn="auto" latinLnBrk="0" hangingPunct="1">
                        <a:lnSpc>
                          <a:spcPct val="100000"/>
                        </a:lnSpc>
                        <a:spcBef>
                          <a:spcPts val="0"/>
                        </a:spcBef>
                        <a:spcAft>
                          <a:spcPts val="0"/>
                        </a:spcAft>
                        <a:buClr>
                          <a:srgbClr val="412449"/>
                        </a:buClr>
                        <a:buSzTx/>
                        <a:buFont typeface="Arial" panose="020B0604020202020204" pitchFamily="34" charset="0"/>
                        <a:buChar char="•"/>
                        <a:tabLst/>
                        <a:defRPr/>
                      </a:pPr>
                      <a:r>
                        <a:rPr kumimoji="0" lang="en-US" sz="1100" b="0" i="0" u="none" strike="noStrike" kern="1200" cap="none" spc="0" normalizeH="0" baseline="0" noProof="0">
                          <a:ln>
                            <a:noFill/>
                          </a:ln>
                          <a:solidFill>
                            <a:srgbClr val="143151"/>
                          </a:solidFill>
                          <a:effectLst/>
                          <a:uLnTx/>
                          <a:uFillTx/>
                          <a:latin typeface="+mn-lt"/>
                          <a:ea typeface="+mn-ea"/>
                          <a:cs typeface="+mn-cs"/>
                        </a:rPr>
                        <a:t>Alcohol and drug misuse</a:t>
                      </a:r>
                    </a:p>
                    <a:p>
                      <a:pPr marL="171450" marR="0" lvl="0" indent="-171450" algn="l" defTabSz="777240" rtl="0" eaLnBrk="1" fontAlgn="auto" latinLnBrk="0" hangingPunct="1">
                        <a:lnSpc>
                          <a:spcPct val="100000"/>
                        </a:lnSpc>
                        <a:spcBef>
                          <a:spcPts val="0"/>
                        </a:spcBef>
                        <a:spcAft>
                          <a:spcPts val="0"/>
                        </a:spcAft>
                        <a:buClr>
                          <a:srgbClr val="412449"/>
                        </a:buClr>
                        <a:buSzTx/>
                        <a:buFont typeface="Arial" panose="020B0604020202020204" pitchFamily="34" charset="0"/>
                        <a:buChar char="•"/>
                        <a:tabLst/>
                        <a:defRPr/>
                      </a:pPr>
                      <a:r>
                        <a:rPr kumimoji="0" lang="en-US" sz="1100" b="0" i="0" u="none" strike="noStrike" kern="1200" cap="none" spc="0" normalizeH="0" baseline="0" noProof="0">
                          <a:ln>
                            <a:noFill/>
                          </a:ln>
                          <a:solidFill>
                            <a:srgbClr val="143151"/>
                          </a:solidFill>
                          <a:effectLst/>
                          <a:uLnTx/>
                          <a:uFillTx/>
                          <a:latin typeface="+mn-lt"/>
                          <a:ea typeface="+mn-ea"/>
                          <a:cs typeface="+mn-cs"/>
                        </a:rPr>
                        <a:t>Tobacco use</a:t>
                      </a:r>
                    </a:p>
                    <a:p>
                      <a:pPr marL="171450" marR="0" lvl="0" indent="-171450" algn="l" defTabSz="777240" rtl="0" eaLnBrk="1" fontAlgn="auto" latinLnBrk="0" hangingPunct="1">
                        <a:lnSpc>
                          <a:spcPct val="100000"/>
                        </a:lnSpc>
                        <a:spcBef>
                          <a:spcPts val="0"/>
                        </a:spcBef>
                        <a:spcAft>
                          <a:spcPts val="0"/>
                        </a:spcAft>
                        <a:buClr>
                          <a:srgbClr val="412449"/>
                        </a:buClr>
                        <a:buSzTx/>
                        <a:buFont typeface="Arial" panose="020B0604020202020204" pitchFamily="34" charset="0"/>
                        <a:buChar char="•"/>
                        <a:tabLst/>
                        <a:defRPr/>
                      </a:pPr>
                      <a:r>
                        <a:rPr kumimoji="0" lang="en-US" sz="1100" b="0" i="0" u="none" strike="noStrike" kern="1200" cap="none" spc="0" normalizeH="0" baseline="0" noProof="0">
                          <a:ln>
                            <a:noFill/>
                          </a:ln>
                          <a:solidFill>
                            <a:srgbClr val="143151"/>
                          </a:solidFill>
                          <a:effectLst/>
                          <a:uLnTx/>
                          <a:uFillTx/>
                          <a:latin typeface="+mn-lt"/>
                          <a:ea typeface="+mn-ea"/>
                          <a:cs typeface="+mn-cs"/>
                        </a:rPr>
                        <a:t>Obesity and diet</a:t>
                      </a:r>
                    </a:p>
                    <a:p>
                      <a:pPr marL="171450" marR="0" lvl="0" indent="-171450" algn="l" defTabSz="777240" rtl="0" eaLnBrk="1" fontAlgn="auto" latinLnBrk="0" hangingPunct="1">
                        <a:lnSpc>
                          <a:spcPct val="100000"/>
                        </a:lnSpc>
                        <a:spcBef>
                          <a:spcPts val="0"/>
                        </a:spcBef>
                        <a:spcAft>
                          <a:spcPts val="0"/>
                        </a:spcAft>
                        <a:buClr>
                          <a:srgbClr val="412449"/>
                        </a:buClr>
                        <a:buSzTx/>
                        <a:buFont typeface="Arial" panose="020B0604020202020204" pitchFamily="34" charset="0"/>
                        <a:buChar char="•"/>
                        <a:tabLst/>
                        <a:defRPr/>
                      </a:pPr>
                      <a:r>
                        <a:rPr kumimoji="0" lang="en-US" sz="1100" b="0" i="0" u="none" strike="noStrike" kern="1200" cap="none" spc="0" normalizeH="0" baseline="0" noProof="0">
                          <a:ln>
                            <a:noFill/>
                          </a:ln>
                          <a:solidFill>
                            <a:srgbClr val="143151"/>
                          </a:solidFill>
                          <a:effectLst/>
                          <a:uLnTx/>
                          <a:uFillTx/>
                          <a:latin typeface="+mn-lt"/>
                          <a:ea typeface="+mn-ea"/>
                          <a:cs typeface="+mn-cs"/>
                        </a:rPr>
                        <a:t>Hepatitis B, Tuberculosis</a:t>
                      </a:r>
                    </a:p>
                    <a:p>
                      <a:pPr marL="171450" marR="0" lvl="0" indent="-171450" algn="l" defTabSz="777240" rtl="0" eaLnBrk="1" fontAlgn="auto" latinLnBrk="0" hangingPunct="1">
                        <a:lnSpc>
                          <a:spcPct val="100000"/>
                        </a:lnSpc>
                        <a:spcBef>
                          <a:spcPts val="0"/>
                        </a:spcBef>
                        <a:spcAft>
                          <a:spcPts val="0"/>
                        </a:spcAft>
                        <a:buClr>
                          <a:srgbClr val="412449"/>
                        </a:buClr>
                        <a:buSzTx/>
                        <a:buFont typeface="Arial" panose="020B0604020202020204" pitchFamily="34" charset="0"/>
                        <a:buChar char="•"/>
                        <a:tabLst/>
                        <a:defRPr/>
                      </a:pPr>
                      <a:r>
                        <a:rPr kumimoji="0" lang="en-US" sz="1100" b="0" i="0" u="none" strike="noStrike" kern="1200" cap="none" spc="0" normalizeH="0" baseline="0" noProof="0">
                          <a:ln>
                            <a:noFill/>
                          </a:ln>
                          <a:solidFill>
                            <a:srgbClr val="143151"/>
                          </a:solidFill>
                          <a:effectLst/>
                          <a:uLnTx/>
                          <a:uFillTx/>
                          <a:latin typeface="+mn-lt"/>
                          <a:ea typeface="+mn-ea"/>
                          <a:cs typeface="+mn-cs"/>
                        </a:rPr>
                        <a:t>Cholesterol, lipid disorders</a:t>
                      </a:r>
                    </a:p>
                    <a:p>
                      <a:pPr marL="171450" marR="0" lvl="0" indent="-171450" algn="l" defTabSz="777240" rtl="0" eaLnBrk="1" fontAlgn="auto" latinLnBrk="0" hangingPunct="1">
                        <a:lnSpc>
                          <a:spcPct val="100000"/>
                        </a:lnSpc>
                        <a:spcBef>
                          <a:spcPts val="0"/>
                        </a:spcBef>
                        <a:spcAft>
                          <a:spcPts val="0"/>
                        </a:spcAft>
                        <a:buClr>
                          <a:srgbClr val="412449"/>
                        </a:buClr>
                        <a:buSzTx/>
                        <a:buFont typeface="Arial" panose="020B0604020202020204" pitchFamily="34" charset="0"/>
                        <a:buChar char="•"/>
                        <a:tabLst/>
                        <a:defRPr/>
                      </a:pPr>
                      <a:r>
                        <a:rPr kumimoji="0" lang="en-US" sz="1100" b="0" i="0" u="none" strike="noStrike" kern="1200" cap="none" spc="0" normalizeH="0" baseline="0" noProof="0">
                          <a:ln>
                            <a:noFill/>
                          </a:ln>
                          <a:solidFill>
                            <a:srgbClr val="143151"/>
                          </a:solidFill>
                          <a:effectLst/>
                          <a:uLnTx/>
                          <a:uFillTx/>
                          <a:latin typeface="+mn-lt"/>
                          <a:ea typeface="+mn-ea"/>
                          <a:cs typeface="+mn-cs"/>
                        </a:rPr>
                        <a:t>Heart disease, statin use</a:t>
                      </a:r>
                    </a:p>
                    <a:p>
                      <a:pPr marL="171450" marR="0" lvl="0" indent="-171450" algn="l" defTabSz="777240" rtl="0" eaLnBrk="1" fontAlgn="auto" latinLnBrk="0" hangingPunct="1">
                        <a:lnSpc>
                          <a:spcPct val="100000"/>
                        </a:lnSpc>
                        <a:spcBef>
                          <a:spcPts val="0"/>
                        </a:spcBef>
                        <a:spcAft>
                          <a:spcPts val="0"/>
                        </a:spcAft>
                        <a:buClr>
                          <a:srgbClr val="412449"/>
                        </a:buClr>
                        <a:buSzTx/>
                        <a:buFont typeface="Arial" panose="020B0604020202020204" pitchFamily="34" charset="0"/>
                        <a:buChar char="•"/>
                        <a:tabLst/>
                        <a:defRPr/>
                      </a:pPr>
                      <a:r>
                        <a:rPr kumimoji="0" lang="en-US" sz="1100" b="0" i="0" u="none" strike="noStrike" kern="1200" cap="none" spc="0" normalizeH="0" baseline="0" noProof="0">
                          <a:ln>
                            <a:noFill/>
                          </a:ln>
                          <a:solidFill>
                            <a:srgbClr val="143151"/>
                          </a:solidFill>
                          <a:effectLst/>
                          <a:uLnTx/>
                          <a:uFillTx/>
                          <a:latin typeface="+mn-lt"/>
                          <a:ea typeface="+mn-ea"/>
                          <a:cs typeface="+mn-cs"/>
                        </a:rPr>
                        <a:t>Type 2 diabetes</a:t>
                      </a:r>
                    </a:p>
                    <a:p>
                      <a:pPr marL="171450" marR="0" lvl="0" indent="-171450" algn="l" defTabSz="777240" rtl="0" eaLnBrk="1" fontAlgn="auto" latinLnBrk="0" hangingPunct="1">
                        <a:lnSpc>
                          <a:spcPct val="100000"/>
                        </a:lnSpc>
                        <a:spcBef>
                          <a:spcPts val="0"/>
                        </a:spcBef>
                        <a:spcAft>
                          <a:spcPts val="0"/>
                        </a:spcAft>
                        <a:buClr>
                          <a:srgbClr val="412449"/>
                        </a:buClr>
                        <a:buSzTx/>
                        <a:buFont typeface="Arial" panose="020B0604020202020204" pitchFamily="34" charset="0"/>
                        <a:buChar char="•"/>
                        <a:tabLst/>
                        <a:defRPr/>
                      </a:pPr>
                      <a:r>
                        <a:rPr kumimoji="0" lang="en-US" sz="1100" b="0" i="0" u="none" strike="noStrike" kern="1200" cap="none" spc="0" normalizeH="0" baseline="0" noProof="0">
                          <a:ln>
                            <a:noFill/>
                          </a:ln>
                          <a:solidFill>
                            <a:srgbClr val="143151"/>
                          </a:solidFill>
                          <a:effectLst/>
                          <a:uLnTx/>
                          <a:uFillTx/>
                          <a:latin typeface="+mn-lt"/>
                          <a:ea typeface="+mn-ea"/>
                          <a:cs typeface="+mn-cs"/>
                        </a:rPr>
                        <a:t>Retinopathy if diabetic</a:t>
                      </a:r>
                    </a:p>
                    <a:p>
                      <a:pPr marL="171450" marR="0" lvl="0" indent="-171450" algn="l" defTabSz="777240" rtl="0" eaLnBrk="1" fontAlgn="auto" latinLnBrk="0" hangingPunct="1">
                        <a:lnSpc>
                          <a:spcPct val="100000"/>
                        </a:lnSpc>
                        <a:spcBef>
                          <a:spcPts val="0"/>
                        </a:spcBef>
                        <a:spcAft>
                          <a:spcPts val="0"/>
                        </a:spcAft>
                        <a:buClr>
                          <a:srgbClr val="412449"/>
                        </a:buClr>
                        <a:buSzTx/>
                        <a:buFont typeface="Arial" panose="020B0604020202020204" pitchFamily="34" charset="0"/>
                        <a:buChar char="•"/>
                        <a:tabLst/>
                        <a:defRPr/>
                      </a:pPr>
                      <a:r>
                        <a:rPr kumimoji="0" lang="en-US" sz="1100" b="0" i="0" u="none" strike="noStrike" kern="1200" cap="none" spc="0" normalizeH="0" baseline="0" noProof="0">
                          <a:ln>
                            <a:noFill/>
                          </a:ln>
                          <a:solidFill>
                            <a:srgbClr val="143151"/>
                          </a:solidFill>
                          <a:effectLst/>
                          <a:uLnTx/>
                          <a:uFillTx/>
                          <a:latin typeface="+mn-lt"/>
                          <a:ea typeface="+mn-ea"/>
                          <a:cs typeface="+mn-cs"/>
                        </a:rPr>
                        <a:t>Dementia</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solidFill>
                      <a:srgbClr val="F8F8F8"/>
                    </a:solidFill>
                  </a:tcPr>
                </a:tc>
                <a:tc hMerge="1">
                  <a:txBody>
                    <a:bodyPr/>
                    <a:lstStyle/>
                    <a:p>
                      <a:pPr marL="0" marR="0" lvl="0" indent="0" algn="l" defTabSz="777240" rtl="0" eaLnBrk="1" fontAlgn="auto" latinLnBrk="0" hangingPunct="1">
                        <a:lnSpc>
                          <a:spcPct val="100000"/>
                        </a:lnSpc>
                        <a:spcBef>
                          <a:spcPts val="0"/>
                        </a:spcBef>
                        <a:spcAft>
                          <a:spcPts val="0"/>
                        </a:spcAft>
                        <a:buClr>
                          <a:srgbClr val="412449"/>
                        </a:buClr>
                        <a:buSzTx/>
                        <a:buFont typeface="Arial" panose="020B0604020202020204" pitchFamily="34" charset="0"/>
                        <a:buNone/>
                        <a:tabLst/>
                        <a:defRPr/>
                      </a:pPr>
                      <a:endParaRPr kumimoji="0" lang="en-US" sz="1100" b="0" i="0" u="none" strike="noStrike" kern="1200" cap="none" spc="0" normalizeH="0" baseline="0" noProof="0">
                        <a:ln>
                          <a:noFill/>
                        </a:ln>
                        <a:solidFill>
                          <a:srgbClr val="143151"/>
                        </a:solidFill>
                        <a:effectLst/>
                        <a:uLnTx/>
                        <a:uFillTx/>
                        <a:latin typeface="+mn-lt"/>
                        <a:ea typeface="+mn-ea"/>
                        <a:cs typeface="+mn-cs"/>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mpd="sng">
                      <a:noFill/>
                    </a:lnT>
                  </a:tcPr>
                </a:tc>
                <a:tc>
                  <a:txBody>
                    <a:bodyPr/>
                    <a:lstStyle/>
                    <a:p>
                      <a:pPr marL="0" marR="0" lvl="0" indent="0" algn="l" defTabSz="777240" rtl="0" eaLnBrk="1" fontAlgn="auto" latinLnBrk="0" hangingPunct="1">
                        <a:lnSpc>
                          <a:spcPct val="100000"/>
                        </a:lnSpc>
                        <a:spcBef>
                          <a:spcPts val="0"/>
                        </a:spcBef>
                        <a:spcAft>
                          <a:spcPts val="300"/>
                        </a:spcAft>
                        <a:buClrTx/>
                        <a:buSzTx/>
                        <a:buFont typeface="Wingdings" panose="05000000000000000000" pitchFamily="2" charset="2"/>
                        <a:buNone/>
                        <a:tabLst/>
                        <a:defRPr/>
                      </a:pPr>
                      <a:r>
                        <a:rPr kumimoji="0" lang="en-US" sz="1100" b="1" i="0" u="none" strike="noStrike" kern="1200" cap="none" spc="0" normalizeH="0" baseline="0" noProof="0">
                          <a:ln>
                            <a:noFill/>
                          </a:ln>
                          <a:solidFill>
                            <a:srgbClr val="143151"/>
                          </a:solidFill>
                          <a:effectLst/>
                          <a:uLnTx/>
                          <a:uFillTx/>
                          <a:latin typeface="+mn-lt"/>
                          <a:ea typeface="+mn-ea"/>
                          <a:cs typeface="+mn-cs"/>
                        </a:rPr>
                        <a:t>Preventive Medications: </a:t>
                      </a:r>
                    </a:p>
                    <a:p>
                      <a:pPr marL="171450" marR="0" lvl="0" indent="-171450" algn="l" defTabSz="777240" rtl="0" eaLnBrk="1" fontAlgn="auto" latinLnBrk="0" hangingPunct="1">
                        <a:lnSpc>
                          <a:spcPct val="100000"/>
                        </a:lnSpc>
                        <a:spcBef>
                          <a:spcPts val="0"/>
                        </a:spcBef>
                        <a:spcAft>
                          <a:spcPts val="0"/>
                        </a:spcAft>
                        <a:buClr>
                          <a:srgbClr val="412449"/>
                        </a:buClr>
                        <a:buSzTx/>
                        <a:buFont typeface="Arial" panose="020B0604020202020204" pitchFamily="34" charset="0"/>
                        <a:buChar char="•"/>
                        <a:tabLst/>
                        <a:defRPr/>
                      </a:pPr>
                      <a:r>
                        <a:rPr kumimoji="0" lang="en-US" sz="1100" b="0" i="0" u="none" strike="noStrike" kern="1200" cap="none" spc="0" normalizeH="0" baseline="0" noProof="0">
                          <a:ln>
                            <a:noFill/>
                          </a:ln>
                          <a:solidFill>
                            <a:srgbClr val="143151"/>
                          </a:solidFill>
                          <a:effectLst/>
                          <a:uLnTx/>
                          <a:uFillTx/>
                          <a:latin typeface="+mn-lt"/>
                          <a:ea typeface="+mn-ea"/>
                          <a:cs typeface="+mn-cs"/>
                        </a:rPr>
                        <a:t>Inhaled corticosteroids if diagnosed with asthma </a:t>
                      </a:r>
                    </a:p>
                    <a:p>
                      <a:pPr marL="171450" marR="0" lvl="0" indent="-171450" algn="l" defTabSz="777240" rtl="0" eaLnBrk="1" fontAlgn="auto" latinLnBrk="0" hangingPunct="1">
                        <a:lnSpc>
                          <a:spcPct val="100000"/>
                        </a:lnSpc>
                        <a:spcBef>
                          <a:spcPts val="0"/>
                        </a:spcBef>
                        <a:spcAft>
                          <a:spcPts val="0"/>
                        </a:spcAft>
                        <a:buClr>
                          <a:srgbClr val="412449"/>
                        </a:buClr>
                        <a:buSzTx/>
                        <a:buFont typeface="Arial" panose="020B0604020202020204" pitchFamily="34" charset="0"/>
                        <a:buChar char="•"/>
                        <a:tabLst/>
                        <a:defRPr/>
                      </a:pPr>
                      <a:r>
                        <a:rPr kumimoji="0" lang="en-US" sz="1100" b="0" i="0" u="none" strike="noStrike" kern="1200" cap="none" spc="0" normalizeH="0" baseline="0" noProof="0">
                          <a:ln>
                            <a:noFill/>
                          </a:ln>
                          <a:solidFill>
                            <a:srgbClr val="143151"/>
                          </a:solidFill>
                          <a:effectLst/>
                          <a:uLnTx/>
                          <a:uFillTx/>
                          <a:latin typeface="+mn-lt"/>
                          <a:ea typeface="+mn-ea"/>
                          <a:cs typeface="+mn-cs"/>
                        </a:rPr>
                        <a:t>Insulin and other glucose lowering agents, A1c testing and glucometer if diabetic</a:t>
                      </a:r>
                    </a:p>
                    <a:p>
                      <a:pPr marL="171450" marR="0" lvl="0" indent="-171450" algn="l" defTabSz="777240" rtl="0" eaLnBrk="1" fontAlgn="auto" latinLnBrk="0" hangingPunct="1">
                        <a:lnSpc>
                          <a:spcPct val="100000"/>
                        </a:lnSpc>
                        <a:spcBef>
                          <a:spcPts val="0"/>
                        </a:spcBef>
                        <a:spcAft>
                          <a:spcPts val="0"/>
                        </a:spcAft>
                        <a:buClr>
                          <a:srgbClr val="412449"/>
                        </a:buClr>
                        <a:buSzTx/>
                        <a:buFont typeface="Arial" panose="020B0604020202020204" pitchFamily="34" charset="0"/>
                        <a:buChar char="•"/>
                        <a:tabLst/>
                        <a:defRPr/>
                      </a:pPr>
                      <a:r>
                        <a:rPr kumimoji="0" lang="en-US" sz="1100" b="0" i="0" u="none" strike="noStrike" kern="1200" cap="none" spc="0" normalizeH="0" baseline="0" noProof="0">
                          <a:ln>
                            <a:noFill/>
                          </a:ln>
                          <a:solidFill>
                            <a:srgbClr val="143151"/>
                          </a:solidFill>
                          <a:effectLst/>
                          <a:uLnTx/>
                          <a:uFillTx/>
                          <a:latin typeface="+mn-lt"/>
                          <a:ea typeface="+mn-ea"/>
                          <a:cs typeface="+mn-cs"/>
                        </a:rPr>
                        <a:t>ACE inhibitors, beta-blockers, aspirin if at high risk and meet specific criteria</a:t>
                      </a:r>
                    </a:p>
                    <a:p>
                      <a:pPr marL="171450" marR="0" lvl="0" indent="-171450" algn="l" defTabSz="777240" rtl="0" eaLnBrk="1" fontAlgn="auto" latinLnBrk="0" hangingPunct="1">
                        <a:lnSpc>
                          <a:spcPct val="100000"/>
                        </a:lnSpc>
                        <a:spcBef>
                          <a:spcPts val="0"/>
                        </a:spcBef>
                        <a:spcAft>
                          <a:spcPts val="0"/>
                        </a:spcAft>
                        <a:buClr>
                          <a:srgbClr val="412449"/>
                        </a:buClr>
                        <a:buSzTx/>
                        <a:buFont typeface="Arial" panose="020B0604020202020204" pitchFamily="34" charset="0"/>
                        <a:buChar char="•"/>
                        <a:tabLst/>
                        <a:defRPr/>
                      </a:pPr>
                      <a:r>
                        <a:rPr kumimoji="0" lang="en-US" sz="1100" b="0" i="0" u="none" strike="noStrike" kern="1200" cap="none" spc="0" normalizeH="0" baseline="0" noProof="0">
                          <a:ln>
                            <a:noFill/>
                          </a:ln>
                          <a:solidFill>
                            <a:srgbClr val="143151"/>
                          </a:solidFill>
                          <a:effectLst/>
                          <a:uLnTx/>
                          <a:uFillTx/>
                          <a:latin typeface="+mn-lt"/>
                          <a:ea typeface="+mn-ea"/>
                          <a:cs typeface="+mn-cs"/>
                        </a:rPr>
                        <a:t>PrEP HIV prevention meds if meet certain criteria</a:t>
                      </a:r>
                    </a:p>
                    <a:p>
                      <a:pPr marL="171450" marR="0" lvl="0" indent="-171450" algn="l" defTabSz="777240" rtl="0" eaLnBrk="1" fontAlgn="auto" latinLnBrk="0" hangingPunct="1">
                        <a:lnSpc>
                          <a:spcPct val="100000"/>
                        </a:lnSpc>
                        <a:spcBef>
                          <a:spcPts val="0"/>
                        </a:spcBef>
                        <a:spcAft>
                          <a:spcPts val="0"/>
                        </a:spcAft>
                        <a:buClr>
                          <a:srgbClr val="412449"/>
                        </a:buClr>
                        <a:buSzTx/>
                        <a:buFont typeface="Arial" panose="020B0604020202020204" pitchFamily="34" charset="0"/>
                        <a:buChar char="•"/>
                        <a:tabLst/>
                        <a:defRPr/>
                      </a:pPr>
                      <a:r>
                        <a:rPr kumimoji="0" lang="en-US" sz="1100" b="0" i="0" u="none" strike="noStrike" kern="1200" cap="none" spc="0" normalizeH="0" baseline="0" noProof="0">
                          <a:ln>
                            <a:noFill/>
                          </a:ln>
                          <a:solidFill>
                            <a:srgbClr val="143151"/>
                          </a:solidFill>
                          <a:effectLst/>
                          <a:uLnTx/>
                          <a:uFillTx/>
                          <a:latin typeface="+mn-lt"/>
                          <a:ea typeface="+mn-ea"/>
                          <a:cs typeface="+mn-cs"/>
                        </a:rPr>
                        <a:t>Statins if high risk and 40+</a:t>
                      </a:r>
                      <a:endParaRPr lang="en-US"/>
                    </a:p>
                  </a:txBody>
                  <a:tcPr anchor="ctr">
                    <a:lnL w="76200" cap="flat" cmpd="sng" algn="ctr">
                      <a:solidFill>
                        <a:schemeClr val="bg1"/>
                      </a:solidFill>
                      <a:prstDash val="solid"/>
                      <a:round/>
                      <a:headEnd type="none" w="med" len="med"/>
                      <a:tailEnd type="none" w="med" len="med"/>
                    </a:lnL>
                    <a:lnT w="76200" cap="flat" cmpd="sng" algn="ctr">
                      <a:solidFill>
                        <a:schemeClr val="bg1"/>
                      </a:solidFill>
                      <a:prstDash val="solid"/>
                      <a:round/>
                      <a:headEnd type="none" w="med" len="med"/>
                      <a:tailEnd type="none" w="med" len="med"/>
                    </a:lnT>
                    <a:solidFill>
                      <a:srgbClr val="F8F8F8"/>
                    </a:solidFill>
                  </a:tcPr>
                </a:tc>
                <a:extLst>
                  <a:ext uri="{0D108BD9-81ED-4DB2-BD59-A6C34878D82A}">
                    <a16:rowId xmlns:a16="http://schemas.microsoft.com/office/drawing/2014/main" val="368952165"/>
                  </a:ext>
                </a:extLst>
              </a:tr>
            </a:tbl>
          </a:graphicData>
        </a:graphic>
      </p:graphicFrame>
      <p:graphicFrame>
        <p:nvGraphicFramePr>
          <p:cNvPr id="2" name="Table 1">
            <a:extLst>
              <a:ext uri="{FF2B5EF4-FFF2-40B4-BE49-F238E27FC236}">
                <a16:creationId xmlns:a16="http://schemas.microsoft.com/office/drawing/2014/main" id="{4DC59FC9-B463-D082-3742-98ABF1CE8755}"/>
              </a:ext>
            </a:extLst>
          </p:cNvPr>
          <p:cNvGraphicFramePr>
            <a:graphicFrameLocks noGrp="1"/>
          </p:cNvGraphicFramePr>
          <p:nvPr>
            <p:extLst>
              <p:ext uri="{D42A27DB-BD31-4B8C-83A1-F6EECF244321}">
                <p14:modId xmlns:p14="http://schemas.microsoft.com/office/powerpoint/2010/main" val="3731797282"/>
              </p:ext>
            </p:extLst>
          </p:nvPr>
        </p:nvGraphicFramePr>
        <p:xfrm>
          <a:off x="304800" y="4952856"/>
          <a:ext cx="7162800" cy="3063240"/>
        </p:xfrm>
        <a:graphic>
          <a:graphicData uri="http://schemas.openxmlformats.org/drawingml/2006/table">
            <a:tbl>
              <a:tblPr firstRow="1" bandRow="1">
                <a:tableStyleId>{5C22544A-7EE6-4342-B048-85BDC9FD1C3A}</a:tableStyleId>
              </a:tblPr>
              <a:tblGrid>
                <a:gridCol w="2554310">
                  <a:extLst>
                    <a:ext uri="{9D8B030D-6E8A-4147-A177-3AD203B41FA5}">
                      <a16:colId xmlns:a16="http://schemas.microsoft.com/office/drawing/2014/main" val="3700681166"/>
                    </a:ext>
                  </a:extLst>
                </a:gridCol>
                <a:gridCol w="2220890">
                  <a:extLst>
                    <a:ext uri="{9D8B030D-6E8A-4147-A177-3AD203B41FA5}">
                      <a16:colId xmlns:a16="http://schemas.microsoft.com/office/drawing/2014/main" val="416892393"/>
                    </a:ext>
                  </a:extLst>
                </a:gridCol>
                <a:gridCol w="2387600">
                  <a:extLst>
                    <a:ext uri="{9D8B030D-6E8A-4147-A177-3AD203B41FA5}">
                      <a16:colId xmlns:a16="http://schemas.microsoft.com/office/drawing/2014/main" val="452430074"/>
                    </a:ext>
                  </a:extLst>
                </a:gridCol>
              </a:tblGrid>
              <a:tr h="184496">
                <a:tc gridSpan="3">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252525"/>
                          </a:solidFill>
                          <a:effectLst/>
                          <a:uLnTx/>
                          <a:uFillTx/>
                          <a:latin typeface="Domine"/>
                          <a:ea typeface="+mn-ea"/>
                          <a:cs typeface="+mn-cs"/>
                        </a:rPr>
                        <a:t>Additional Preventive Care to Discuss with Your Doctor Based on Age and Risk Factors**</a:t>
                      </a:r>
                    </a:p>
                  </a:txBody>
                  <a:tcPr>
                    <a:lnL w="12700" cmpd="sng">
                      <a:noFill/>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C4E4F2"/>
                    </a:solidFill>
                  </a:tcPr>
                </a:tc>
                <a:tc hMerge="1">
                  <a:txBody>
                    <a:bodyPr/>
                    <a:lstStyle/>
                    <a:p>
                      <a:pPr marL="171450" marR="0" lvl="0" indent="-171450" algn="l">
                        <a:lnSpc>
                          <a:spcPct val="100000"/>
                        </a:lnSpc>
                        <a:spcBef>
                          <a:spcPts val="0"/>
                        </a:spcBef>
                        <a:spcAft>
                          <a:spcPts val="0"/>
                        </a:spcAft>
                        <a:buClr>
                          <a:srgbClr val="143151"/>
                        </a:buClr>
                        <a:buFont typeface="Arial,Sans-Serif"/>
                        <a:buChar char="•"/>
                      </a:pPr>
                      <a:endParaRPr lang="en-US"/>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8F4F3"/>
                    </a:solidFill>
                  </a:tcPr>
                </a:tc>
                <a:tc hMerge="1">
                  <a:txBody>
                    <a:bodyPr/>
                    <a:lstStyle/>
                    <a:p>
                      <a:pPr marL="171450" marR="0" lvl="0" indent="-171450" algn="l" rtl="0" eaLnBrk="1" fontAlgn="auto" latinLnBrk="0" hangingPunct="1">
                        <a:lnSpc>
                          <a:spcPct val="100000"/>
                        </a:lnSpc>
                        <a:spcBef>
                          <a:spcPts val="0"/>
                        </a:spcBef>
                        <a:spcAft>
                          <a:spcPts val="600"/>
                        </a:spcAft>
                        <a:buClr>
                          <a:srgbClr val="143151"/>
                        </a:buClr>
                        <a:buSzTx/>
                        <a:buFont typeface="Arial" panose="020B0604020202020204" pitchFamily="34" charset="0"/>
                        <a:buChar char="•"/>
                      </a:pPr>
                      <a:endParaRPr lang="en-US" sz="1200" b="0" i="0" u="none" strike="noStrike" kern="1200" noProof="0">
                        <a:solidFill>
                          <a:schemeClr val="tx2"/>
                        </a:solidFill>
                      </a:endParaRPr>
                    </a:p>
                  </a:txBody>
                  <a:tcPr>
                    <a:lnL w="3175" cap="flat" cmpd="sng" algn="ctr">
                      <a:noFill/>
                      <a:prstDash val="solid"/>
                      <a:round/>
                      <a:headEnd type="none" w="med" len="med"/>
                      <a:tailEnd type="none" w="med" len="med"/>
                    </a:lnL>
                    <a:lnR w="12700" cmpd="sng">
                      <a:noFill/>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4E4F2"/>
                    </a:solidFill>
                  </a:tcPr>
                </a:tc>
                <a:extLst>
                  <a:ext uri="{0D108BD9-81ED-4DB2-BD59-A6C34878D82A}">
                    <a16:rowId xmlns:a16="http://schemas.microsoft.com/office/drawing/2014/main" val="1418793655"/>
                  </a:ext>
                </a:extLst>
              </a:tr>
              <a:tr h="1875713">
                <a:tc>
                  <a:txBody>
                    <a:bodyPr/>
                    <a:lstStyle/>
                    <a:p>
                      <a:pPr marL="0" marR="0" lvl="0" indent="0" algn="l" defTabSz="777240" rtl="0" eaLnBrk="1" fontAlgn="auto" latinLnBrk="0" hangingPunct="1">
                        <a:lnSpc>
                          <a:spcPct val="100000"/>
                        </a:lnSpc>
                        <a:spcBef>
                          <a:spcPts val="0"/>
                        </a:spcBef>
                        <a:spcAft>
                          <a:spcPts val="600"/>
                        </a:spcAft>
                        <a:buClrTx/>
                        <a:buSzTx/>
                        <a:buFontTx/>
                        <a:buNone/>
                        <a:tabLst/>
                        <a:defRPr/>
                      </a:pPr>
                      <a:r>
                        <a:rPr lang="en-US" sz="1200" b="1" i="0" u="none" strike="noStrike" kern="1200" noProof="0">
                          <a:solidFill>
                            <a:srgbClr val="252525"/>
                          </a:solidFill>
                        </a:rPr>
                        <a:t>Assigned female at birth</a:t>
                      </a:r>
                      <a:r>
                        <a:rPr lang="en-US" sz="1200" b="0" i="0" u="none" strike="noStrike" kern="1200" noProof="0">
                          <a:solidFill>
                            <a:srgbClr val="252525"/>
                          </a:solidFill>
                        </a:rPr>
                        <a:t> </a:t>
                      </a:r>
                    </a:p>
                    <a:p>
                      <a:pPr marL="0" marR="0" lvl="0" indent="0" algn="l" defTabSz="777240" rtl="0" eaLnBrk="1" fontAlgn="auto" latinLnBrk="0" hangingPunct="1">
                        <a:lnSpc>
                          <a:spcPct val="100000"/>
                        </a:lnSpc>
                        <a:spcBef>
                          <a:spcPts val="0"/>
                        </a:spcBef>
                        <a:spcAft>
                          <a:spcPts val="0"/>
                        </a:spcAft>
                        <a:buClrTx/>
                        <a:buSzTx/>
                        <a:buFontTx/>
                        <a:buNone/>
                        <a:tabLst/>
                        <a:defRPr/>
                      </a:pPr>
                      <a:r>
                        <a:rPr lang="en-US" sz="1100" b="1" kern="1200">
                          <a:solidFill>
                            <a:srgbClr val="252525"/>
                          </a:solidFill>
                          <a:latin typeface="+mn-lt"/>
                          <a:ea typeface="+mn-ea"/>
                          <a:cs typeface="+mn-cs"/>
                        </a:rPr>
                        <a:t>Age 19-39:</a:t>
                      </a:r>
                      <a:endParaRPr lang="en-US" sz="1100" b="0" i="0" u="none" strike="noStrike" kern="1200" noProof="0">
                        <a:solidFill>
                          <a:srgbClr val="252525"/>
                        </a:solidFill>
                        <a:latin typeface="+mn-lt"/>
                      </a:endParaRPr>
                    </a:p>
                    <a:p>
                      <a:pPr marL="171450" indent="-171450">
                        <a:buClr>
                          <a:srgbClr val="143151"/>
                        </a:buClr>
                        <a:buFont typeface="Arial" panose="020B0604020202020204" pitchFamily="34" charset="0"/>
                        <a:buChar char="•"/>
                      </a:pPr>
                      <a:r>
                        <a:rPr lang="en-US" sz="1100" b="0">
                          <a:solidFill>
                            <a:srgbClr val="252525"/>
                          </a:solidFill>
                        </a:rPr>
                        <a:t>Clinical breast exam</a:t>
                      </a:r>
                    </a:p>
                    <a:p>
                      <a:pPr marL="171450" indent="-171450">
                        <a:spcAft>
                          <a:spcPts val="0"/>
                        </a:spcAft>
                        <a:buClr>
                          <a:srgbClr val="143151"/>
                        </a:buClr>
                        <a:buFont typeface="Arial" panose="020B0604020202020204" pitchFamily="34" charset="0"/>
                        <a:buChar char="•"/>
                      </a:pPr>
                      <a:r>
                        <a:rPr lang="en-US" sz="1100" b="0">
                          <a:solidFill>
                            <a:srgbClr val="252525"/>
                          </a:solidFill>
                        </a:rPr>
                        <a:t>Mammogram  1 baseline</a:t>
                      </a:r>
                    </a:p>
                    <a:p>
                      <a:pPr marL="171450" indent="-171450">
                        <a:spcAft>
                          <a:spcPts val="0"/>
                        </a:spcAft>
                        <a:buClr>
                          <a:srgbClr val="143151"/>
                        </a:buClr>
                        <a:buFont typeface="Arial" panose="020B0604020202020204" pitchFamily="34" charset="0"/>
                        <a:buChar char="•"/>
                      </a:pPr>
                      <a:r>
                        <a:rPr lang="en-US" sz="1100" b="0">
                          <a:solidFill>
                            <a:srgbClr val="252525"/>
                          </a:solidFill>
                        </a:rPr>
                        <a:t>BCRA 1 and 2 testing if high risk</a:t>
                      </a:r>
                    </a:p>
                    <a:p>
                      <a:pPr marL="171450" marR="0" lvl="0" indent="-171450" algn="l" defTabSz="777240" rtl="0" eaLnBrk="1" fontAlgn="auto" latinLnBrk="0" hangingPunct="1">
                        <a:lnSpc>
                          <a:spcPct val="100000"/>
                        </a:lnSpc>
                        <a:spcBef>
                          <a:spcPts val="0"/>
                        </a:spcBef>
                        <a:spcAft>
                          <a:spcPts val="0"/>
                        </a:spcAft>
                        <a:buClr>
                          <a:srgbClr val="143151"/>
                        </a:buClr>
                        <a:buSzTx/>
                        <a:buFont typeface="Arial" panose="020B0604020202020204" pitchFamily="34" charset="0"/>
                        <a:buChar char="•"/>
                        <a:tabLst/>
                        <a:defRPr/>
                      </a:pPr>
                      <a:r>
                        <a:rPr lang="en-US" sz="1100" b="0">
                          <a:solidFill>
                            <a:srgbClr val="252525"/>
                          </a:solidFill>
                        </a:rPr>
                        <a:t>Pelvic exam</a:t>
                      </a:r>
                    </a:p>
                    <a:p>
                      <a:pPr marL="171450" indent="-171450">
                        <a:buClr>
                          <a:srgbClr val="143151"/>
                        </a:buClr>
                        <a:buFont typeface="Arial" panose="020B0604020202020204" pitchFamily="34" charset="0"/>
                        <a:buChar char="•"/>
                      </a:pPr>
                      <a:r>
                        <a:rPr lang="en-US" sz="1100" b="0">
                          <a:solidFill>
                            <a:srgbClr val="252525"/>
                          </a:solidFill>
                        </a:rPr>
                        <a:t>1 pap test every 3 years (starting at 21 until 65)</a:t>
                      </a:r>
                    </a:p>
                    <a:p>
                      <a:pPr marL="171450" lvl="0" indent="-171450">
                        <a:buClr>
                          <a:srgbClr val="143151"/>
                        </a:buClr>
                        <a:buFont typeface="Arial" panose="020B0604020202020204" pitchFamily="34" charset="0"/>
                        <a:buChar char="•"/>
                      </a:pPr>
                      <a:endParaRPr lang="en-US" sz="600" b="0">
                        <a:solidFill>
                          <a:srgbClr val="252525"/>
                        </a:solidFill>
                      </a:endParaRPr>
                    </a:p>
                    <a:p>
                      <a:pPr marL="0" lvl="0" indent="0">
                        <a:buClr>
                          <a:srgbClr val="143151"/>
                        </a:buClr>
                        <a:buNone/>
                      </a:pPr>
                      <a:r>
                        <a:rPr lang="en-US" sz="1100" b="1">
                          <a:solidFill>
                            <a:srgbClr val="252525"/>
                          </a:solidFill>
                        </a:rPr>
                        <a:t>Age 40-74:</a:t>
                      </a:r>
                    </a:p>
                    <a:p>
                      <a:pPr marL="171450" marR="0" lvl="0" indent="-171450" algn="l">
                        <a:lnSpc>
                          <a:spcPct val="100000"/>
                        </a:lnSpc>
                        <a:spcBef>
                          <a:spcPts val="0"/>
                        </a:spcBef>
                        <a:spcAft>
                          <a:spcPts val="0"/>
                        </a:spcAft>
                        <a:buClr>
                          <a:srgbClr val="143151"/>
                        </a:buClr>
                        <a:buFont typeface="Arial,Sans-Serif"/>
                        <a:buChar char="•"/>
                      </a:pPr>
                      <a:r>
                        <a:rPr lang="en-US" sz="1100" b="0" i="0" u="none" strike="noStrike" kern="1200" noProof="0">
                          <a:solidFill>
                            <a:srgbClr val="252525"/>
                          </a:solidFill>
                          <a:latin typeface="Proxima Nova"/>
                        </a:rPr>
                        <a:t>1 Pap test every 3 years (65+ stop if you've had 3 normal in a row the past 10 years </a:t>
                      </a:r>
                      <a:endParaRPr lang="en-US" sz="1100" b="1" i="0" u="none" strike="noStrike" kern="1200" noProof="0">
                        <a:solidFill>
                          <a:srgbClr val="252525"/>
                        </a:solidFill>
                        <a:latin typeface="Proxima Nova"/>
                      </a:endParaRPr>
                    </a:p>
                    <a:p>
                      <a:pPr marL="171450" marR="0" lvl="0" indent="-171450" algn="l">
                        <a:lnSpc>
                          <a:spcPct val="100000"/>
                        </a:lnSpc>
                        <a:spcBef>
                          <a:spcPts val="0"/>
                        </a:spcBef>
                        <a:spcAft>
                          <a:spcPts val="0"/>
                        </a:spcAft>
                        <a:buClr>
                          <a:srgbClr val="143151"/>
                        </a:buClr>
                        <a:buFont typeface="Arial,Sans-Serif"/>
                        <a:buChar char="•"/>
                      </a:pPr>
                      <a:r>
                        <a:rPr lang="en-US" sz="1100" b="0" i="0" u="none" strike="noStrike" kern="1200" noProof="0">
                          <a:solidFill>
                            <a:srgbClr val="252525"/>
                          </a:solidFill>
                          <a:latin typeface="Proxima Nova"/>
                        </a:rPr>
                        <a:t>Mammogram, as recommended</a:t>
                      </a:r>
                      <a:endParaRPr lang="en-US" sz="1100" b="1" i="0" u="none" strike="noStrike" kern="1200" noProof="0">
                        <a:solidFill>
                          <a:srgbClr val="252525"/>
                        </a:solidFill>
                        <a:latin typeface="Proxima Nova"/>
                      </a:endParaRPr>
                    </a:p>
                    <a:p>
                      <a:pPr marL="171450" lvl="0" indent="-171450">
                        <a:buClr>
                          <a:srgbClr val="143151"/>
                        </a:buClr>
                        <a:buFont typeface="Arial,Sans-Serif"/>
                        <a:buChar char="•"/>
                      </a:pPr>
                      <a:r>
                        <a:rPr lang="en-US" sz="1100" b="0" i="0" u="none" strike="noStrike" kern="1200" noProof="0">
                          <a:solidFill>
                            <a:srgbClr val="252525"/>
                          </a:solidFill>
                          <a:latin typeface="Proxima Nova"/>
                        </a:rPr>
                        <a:t>Bone density screening, if post menopausal</a:t>
                      </a:r>
                      <a:endParaRPr lang="en-US" sz="1100" b="1" i="0" u="none" strike="noStrike" kern="1200" noProof="0">
                        <a:solidFill>
                          <a:srgbClr val="252525"/>
                        </a:solidFill>
                        <a:latin typeface="Proxima Nova"/>
                      </a:endParaRPr>
                    </a:p>
                  </a:txBody>
                  <a:tcPr>
                    <a:lnL w="12700" cmpd="sng">
                      <a:noFill/>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8F4F3"/>
                    </a:solidFill>
                  </a:tcPr>
                </a:tc>
                <a:tc>
                  <a:txBody>
                    <a:bodyPr/>
                    <a:lstStyle/>
                    <a:p>
                      <a:pPr lvl="0" algn="l">
                        <a:lnSpc>
                          <a:spcPct val="100000"/>
                        </a:lnSpc>
                        <a:spcBef>
                          <a:spcPts val="0"/>
                        </a:spcBef>
                        <a:spcAft>
                          <a:spcPts val="600"/>
                        </a:spcAft>
                        <a:buNone/>
                      </a:pPr>
                      <a:r>
                        <a:rPr lang="en-US" sz="1200" b="1" i="0" u="none" strike="noStrike" kern="1200" noProof="0">
                          <a:solidFill>
                            <a:srgbClr val="252525"/>
                          </a:solidFill>
                          <a:latin typeface="Proxima Nova"/>
                        </a:rPr>
                        <a:t>Assigned male at birth </a:t>
                      </a:r>
                    </a:p>
                    <a:p>
                      <a:pPr lvl="0" algn="l">
                        <a:lnSpc>
                          <a:spcPct val="100000"/>
                        </a:lnSpc>
                        <a:spcBef>
                          <a:spcPts val="0"/>
                        </a:spcBef>
                        <a:spcAft>
                          <a:spcPts val="0"/>
                        </a:spcAft>
                        <a:buNone/>
                      </a:pPr>
                      <a:r>
                        <a:rPr lang="en-US" sz="1100" b="1" i="0" u="none" strike="noStrike" kern="1200" noProof="0">
                          <a:solidFill>
                            <a:srgbClr val="252525"/>
                          </a:solidFill>
                          <a:latin typeface="Proxima Nova"/>
                        </a:rPr>
                        <a:t>Age 19-39:</a:t>
                      </a:r>
                      <a:endParaRPr lang="en-US" b="1">
                        <a:solidFill>
                          <a:srgbClr val="252525"/>
                        </a:solidFill>
                      </a:endParaRPr>
                    </a:p>
                    <a:p>
                      <a:pPr marL="171450" lvl="0" indent="-171450" algn="l">
                        <a:lnSpc>
                          <a:spcPct val="100000"/>
                        </a:lnSpc>
                        <a:spcBef>
                          <a:spcPts val="0"/>
                        </a:spcBef>
                        <a:spcAft>
                          <a:spcPts val="0"/>
                        </a:spcAft>
                        <a:buFont typeface="Arial"/>
                        <a:buChar char="•"/>
                      </a:pPr>
                      <a:r>
                        <a:rPr lang="en-US" sz="1100" b="0" i="0" u="none" strike="noStrike" kern="1200" noProof="0">
                          <a:solidFill>
                            <a:srgbClr val="252525"/>
                          </a:solidFill>
                          <a:latin typeface="Proxima Nova"/>
                        </a:rPr>
                        <a:t>Testicular exam</a:t>
                      </a:r>
                    </a:p>
                    <a:p>
                      <a:pPr marL="0" lvl="0" indent="0" algn="l">
                        <a:lnSpc>
                          <a:spcPct val="100000"/>
                        </a:lnSpc>
                        <a:spcBef>
                          <a:spcPts val="0"/>
                        </a:spcBef>
                        <a:spcAft>
                          <a:spcPts val="0"/>
                        </a:spcAft>
                        <a:buFont typeface="Arial"/>
                        <a:buNone/>
                      </a:pPr>
                      <a:endParaRPr lang="en-US" sz="1100" b="0" i="0" u="none" strike="noStrike" kern="1200" noProof="0">
                        <a:solidFill>
                          <a:srgbClr val="252525"/>
                        </a:solidFill>
                        <a:latin typeface="Proxima Nova"/>
                      </a:endParaRPr>
                    </a:p>
                    <a:p>
                      <a:pPr marL="0" lvl="0" indent="0" algn="l">
                        <a:lnSpc>
                          <a:spcPct val="100000"/>
                        </a:lnSpc>
                        <a:spcBef>
                          <a:spcPts val="0"/>
                        </a:spcBef>
                        <a:spcAft>
                          <a:spcPts val="0"/>
                        </a:spcAft>
                        <a:buNone/>
                      </a:pPr>
                      <a:r>
                        <a:rPr lang="en-US" sz="1100" b="1" i="0" u="none" strike="noStrike" kern="1200" noProof="0">
                          <a:solidFill>
                            <a:srgbClr val="252525"/>
                          </a:solidFill>
                          <a:latin typeface="Proxima Nova"/>
                        </a:rPr>
                        <a:t>Age 40-64:</a:t>
                      </a:r>
                    </a:p>
                    <a:p>
                      <a:pPr marL="171450" marR="0" lvl="0" indent="-171450" algn="l">
                        <a:lnSpc>
                          <a:spcPct val="100000"/>
                        </a:lnSpc>
                        <a:spcBef>
                          <a:spcPts val="0"/>
                        </a:spcBef>
                        <a:spcAft>
                          <a:spcPts val="0"/>
                        </a:spcAft>
                        <a:buClr>
                          <a:srgbClr val="143151"/>
                        </a:buClr>
                        <a:buFont typeface="Arial,Sans-Serif"/>
                        <a:buChar char="•"/>
                      </a:pPr>
                      <a:r>
                        <a:rPr lang="en-US" sz="1100" b="0" i="0" u="none" strike="noStrike" kern="1200" noProof="0">
                          <a:solidFill>
                            <a:srgbClr val="252525"/>
                          </a:solidFill>
                          <a:latin typeface="Proxima Nova"/>
                        </a:rPr>
                        <a:t>Prostate Cancer exam</a:t>
                      </a:r>
                      <a:endParaRPr lang="en-US" sz="1100" b="1" i="0" u="none" strike="noStrike" kern="1200" noProof="0">
                        <a:solidFill>
                          <a:srgbClr val="252525"/>
                        </a:solidFill>
                        <a:latin typeface="Proxima Nova"/>
                      </a:endParaRPr>
                    </a:p>
                    <a:p>
                      <a:pPr marL="171450" marR="0" lvl="0" indent="-171450" algn="l">
                        <a:lnSpc>
                          <a:spcPct val="100000"/>
                        </a:lnSpc>
                        <a:spcBef>
                          <a:spcPts val="0"/>
                        </a:spcBef>
                        <a:spcAft>
                          <a:spcPts val="0"/>
                        </a:spcAft>
                        <a:buClr>
                          <a:srgbClr val="143151"/>
                        </a:buClr>
                        <a:buFont typeface="Arial,Sans-Serif"/>
                        <a:buChar char="•"/>
                      </a:pPr>
                      <a:r>
                        <a:rPr lang="en-US" sz="1100" b="0" i="0" u="none" strike="noStrike" kern="1200" noProof="0">
                          <a:solidFill>
                            <a:srgbClr val="252525"/>
                          </a:solidFill>
                          <a:latin typeface="Proxima Nova"/>
                        </a:rPr>
                        <a:t>Testicular Exam</a:t>
                      </a:r>
                      <a:endParaRPr lang="en-US">
                        <a:solidFill>
                          <a:srgbClr val="252525"/>
                        </a:solidFill>
                      </a:endParaRPr>
                    </a:p>
                  </a:txBody>
                  <a:tcP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8F4F3"/>
                    </a:solidFill>
                  </a:tcPr>
                </a:tc>
                <a:tc>
                  <a:txBody>
                    <a:bodyPr/>
                    <a:lstStyle/>
                    <a:p>
                      <a:pPr marL="0" marR="0" lvl="0" indent="0" algn="l" defTabSz="685800" rtl="0" eaLnBrk="1" fontAlgn="auto" latinLnBrk="0" hangingPunct="1">
                        <a:lnSpc>
                          <a:spcPct val="100000"/>
                        </a:lnSpc>
                        <a:spcBef>
                          <a:spcPts val="0"/>
                        </a:spcBef>
                        <a:spcAft>
                          <a:spcPts val="600"/>
                        </a:spcAft>
                        <a:buClrTx/>
                        <a:buSzTx/>
                        <a:buFont typeface="Wingdings" panose="05000000000000000000" pitchFamily="2" charset="2"/>
                        <a:buNone/>
                        <a:tabLst/>
                        <a:defRPr/>
                      </a:pPr>
                      <a:r>
                        <a:rPr lang="en-US" sz="1200" b="1">
                          <a:solidFill>
                            <a:srgbClr val="252525"/>
                          </a:solidFill>
                          <a:latin typeface="Proxima Nova"/>
                        </a:rPr>
                        <a:t>All genders</a:t>
                      </a:r>
                    </a:p>
                    <a:p>
                      <a:pPr marL="0" marR="0" lvl="0" indent="0" algn="l" defTabSz="685800" rtl="0" eaLnBrk="1" fontAlgn="auto" latinLnBrk="0" hangingPunct="1">
                        <a:lnSpc>
                          <a:spcPct val="100000"/>
                        </a:lnSpc>
                        <a:spcBef>
                          <a:spcPts val="0"/>
                        </a:spcBef>
                        <a:spcAft>
                          <a:spcPts val="200"/>
                        </a:spcAft>
                        <a:buClrTx/>
                        <a:buSzTx/>
                        <a:buFont typeface="Wingdings" panose="05000000000000000000" pitchFamily="2" charset="2"/>
                        <a:buNone/>
                        <a:tabLst/>
                        <a:defRPr/>
                      </a:pPr>
                      <a:r>
                        <a:rPr lang="en-US" sz="1100" b="1">
                          <a:solidFill>
                            <a:srgbClr val="252525"/>
                          </a:solidFill>
                          <a:latin typeface="+mn-lt"/>
                        </a:rPr>
                        <a:t>Age 40-64:</a:t>
                      </a:r>
                    </a:p>
                    <a:p>
                      <a:pPr marL="171450" marR="0" lvl="0" indent="-171450" algn="l" defTabSz="685800" rtl="0" eaLnBrk="1" fontAlgn="auto" latinLnBrk="0" hangingPunct="1">
                        <a:lnSpc>
                          <a:spcPct val="100000"/>
                        </a:lnSpc>
                        <a:spcBef>
                          <a:spcPts val="0"/>
                        </a:spcBef>
                        <a:spcAft>
                          <a:spcPts val="0"/>
                        </a:spcAft>
                        <a:buClr>
                          <a:srgbClr val="143151"/>
                        </a:buClr>
                        <a:buSzTx/>
                        <a:buFont typeface="Arial" panose="020B0604020202020204" pitchFamily="34" charset="0"/>
                        <a:buChar char="•"/>
                        <a:tabLst/>
                        <a:defRPr/>
                      </a:pPr>
                      <a:r>
                        <a:rPr lang="en-US" sz="1100" b="0">
                          <a:solidFill>
                            <a:srgbClr val="252525"/>
                          </a:solidFill>
                        </a:rPr>
                        <a:t>Colon cancer screening, 45-75</a:t>
                      </a:r>
                    </a:p>
                    <a:p>
                      <a:pPr marL="171450" marR="0" lvl="0" indent="-171450" algn="l" defTabSz="685800" rtl="0" eaLnBrk="1" fontAlgn="auto" latinLnBrk="0" hangingPunct="1">
                        <a:lnSpc>
                          <a:spcPct val="100000"/>
                        </a:lnSpc>
                        <a:spcBef>
                          <a:spcPts val="0"/>
                        </a:spcBef>
                        <a:spcAft>
                          <a:spcPts val="0"/>
                        </a:spcAft>
                        <a:buClr>
                          <a:srgbClr val="143151"/>
                        </a:buClr>
                        <a:buSzTx/>
                        <a:buFont typeface="Arial" panose="020B0604020202020204" pitchFamily="34" charset="0"/>
                        <a:buChar char="•"/>
                        <a:tabLst/>
                        <a:defRPr/>
                      </a:pPr>
                      <a:r>
                        <a:rPr lang="en-US" sz="1100" b="0">
                          <a:solidFill>
                            <a:srgbClr val="252525"/>
                          </a:solidFill>
                        </a:rPr>
                        <a:t>Lung cancer screening, </a:t>
                      </a:r>
                      <a:r>
                        <a:rPr lang="en-US" sz="1100" b="0" baseline="0">
                          <a:solidFill>
                            <a:srgbClr val="252525"/>
                          </a:solidFill>
                        </a:rPr>
                        <a:t>50-80</a:t>
                      </a:r>
                      <a:endParaRPr lang="en-US" sz="1100" b="0">
                        <a:solidFill>
                          <a:srgbClr val="252525"/>
                        </a:solidFill>
                      </a:endParaRPr>
                    </a:p>
                    <a:p>
                      <a:pPr marL="171450" marR="0" lvl="0" indent="-171450" algn="l" rtl="0" eaLnBrk="1" fontAlgn="auto" latinLnBrk="0" hangingPunct="1">
                        <a:lnSpc>
                          <a:spcPct val="100000"/>
                        </a:lnSpc>
                        <a:spcBef>
                          <a:spcPts val="0"/>
                        </a:spcBef>
                        <a:spcAft>
                          <a:spcPts val="0"/>
                        </a:spcAft>
                        <a:buClr>
                          <a:srgbClr val="143151"/>
                        </a:buClr>
                        <a:buSzTx/>
                        <a:buFont typeface="Arial" panose="020B0604020202020204" pitchFamily="34" charset="0"/>
                        <a:buChar char="•"/>
                      </a:pPr>
                      <a:r>
                        <a:rPr lang="en-US" sz="1100" b="0" kern="1200">
                          <a:solidFill>
                            <a:srgbClr val="252525"/>
                          </a:solidFill>
                          <a:latin typeface="+mn-lt"/>
                          <a:ea typeface="+mn-ea"/>
                          <a:cs typeface="+mn-cs"/>
                        </a:rPr>
                        <a:t>Shingles vaccine, 50+ </a:t>
                      </a:r>
                    </a:p>
                    <a:p>
                      <a:pPr marL="0" marR="0" lvl="0" indent="0" algn="l" defTabSz="685800" rtl="0" eaLnBrk="1" fontAlgn="auto" latinLnBrk="0" hangingPunct="1">
                        <a:lnSpc>
                          <a:spcPct val="100000"/>
                        </a:lnSpc>
                        <a:spcBef>
                          <a:spcPts val="0"/>
                        </a:spcBef>
                        <a:spcAft>
                          <a:spcPts val="200"/>
                        </a:spcAft>
                        <a:buClrTx/>
                        <a:buSzTx/>
                        <a:buFont typeface="Wingdings" panose="05000000000000000000" pitchFamily="2" charset="2"/>
                        <a:buNone/>
                        <a:tabLst/>
                        <a:defRPr/>
                      </a:pPr>
                      <a:endParaRPr lang="en-US" sz="1100" b="1">
                        <a:solidFill>
                          <a:srgbClr val="252525"/>
                        </a:solidFill>
                        <a:latin typeface="Proxima Nova Rg"/>
                      </a:endParaRPr>
                    </a:p>
                    <a:p>
                      <a:pPr marL="0" marR="0" lvl="0" indent="0" algn="l" defTabSz="685800" rtl="0" eaLnBrk="1" fontAlgn="auto" latinLnBrk="0" hangingPunct="1">
                        <a:lnSpc>
                          <a:spcPct val="100000"/>
                        </a:lnSpc>
                        <a:spcBef>
                          <a:spcPts val="0"/>
                        </a:spcBef>
                        <a:spcAft>
                          <a:spcPts val="200"/>
                        </a:spcAft>
                        <a:buClrTx/>
                        <a:buSzTx/>
                        <a:buFont typeface="Wingdings" panose="05000000000000000000" pitchFamily="2" charset="2"/>
                        <a:buNone/>
                        <a:tabLst/>
                        <a:defRPr/>
                      </a:pPr>
                      <a:r>
                        <a:rPr lang="en-US" sz="1100" b="1">
                          <a:solidFill>
                            <a:srgbClr val="252525"/>
                          </a:solidFill>
                          <a:latin typeface="+mn-lt"/>
                        </a:rPr>
                        <a:t>Age 65 and older:</a:t>
                      </a:r>
                    </a:p>
                    <a:p>
                      <a:pPr marL="171450" marR="0" lvl="0" indent="-171450" algn="l" defTabSz="685800" rtl="0" eaLnBrk="1" fontAlgn="auto" latinLnBrk="0" hangingPunct="1">
                        <a:lnSpc>
                          <a:spcPct val="100000"/>
                        </a:lnSpc>
                        <a:spcBef>
                          <a:spcPts val="0"/>
                        </a:spcBef>
                        <a:spcAft>
                          <a:spcPts val="0"/>
                        </a:spcAft>
                        <a:buClr>
                          <a:srgbClr val="143151"/>
                        </a:buClr>
                        <a:buSzTx/>
                        <a:buFont typeface="Arial" panose="020B0604020202020204" pitchFamily="34" charset="0"/>
                        <a:buChar char="•"/>
                        <a:tabLst/>
                        <a:defRPr/>
                      </a:pPr>
                      <a:r>
                        <a:rPr lang="en-US" sz="1100" b="0">
                          <a:solidFill>
                            <a:srgbClr val="252525"/>
                          </a:solidFill>
                        </a:rPr>
                        <a:t>Fall</a:t>
                      </a:r>
                      <a:r>
                        <a:rPr lang="en-US" sz="1100" b="0" baseline="0">
                          <a:solidFill>
                            <a:srgbClr val="252525"/>
                          </a:solidFill>
                        </a:rPr>
                        <a:t> </a:t>
                      </a:r>
                      <a:r>
                        <a:rPr lang="en-US" sz="1100" b="0">
                          <a:solidFill>
                            <a:srgbClr val="252525"/>
                          </a:solidFill>
                        </a:rPr>
                        <a:t>prevention</a:t>
                      </a:r>
                    </a:p>
                    <a:p>
                      <a:pPr marL="171450" marR="0" lvl="0" indent="-171450" algn="l" defTabSz="685800" rtl="0" eaLnBrk="1" fontAlgn="auto" latinLnBrk="0" hangingPunct="1">
                        <a:lnSpc>
                          <a:spcPct val="100000"/>
                        </a:lnSpc>
                        <a:spcBef>
                          <a:spcPts val="0"/>
                        </a:spcBef>
                        <a:spcAft>
                          <a:spcPts val="0"/>
                        </a:spcAft>
                        <a:buClr>
                          <a:srgbClr val="143151"/>
                        </a:buClr>
                        <a:buSzTx/>
                        <a:buFont typeface="Arial" panose="020B0604020202020204" pitchFamily="34" charset="0"/>
                        <a:buChar char="•"/>
                        <a:tabLst/>
                        <a:defRPr/>
                      </a:pPr>
                      <a:r>
                        <a:rPr lang="en-US" sz="1100" b="0">
                          <a:solidFill>
                            <a:srgbClr val="252525"/>
                          </a:solidFill>
                        </a:rPr>
                        <a:t>Glaucoma test</a:t>
                      </a:r>
                    </a:p>
                    <a:p>
                      <a:pPr marL="171450" marR="0" lvl="0" indent="-171450" algn="l" rtl="0" eaLnBrk="1" fontAlgn="auto" latinLnBrk="0" hangingPunct="1">
                        <a:lnSpc>
                          <a:spcPct val="100000"/>
                        </a:lnSpc>
                        <a:spcBef>
                          <a:spcPts val="0"/>
                        </a:spcBef>
                        <a:spcAft>
                          <a:spcPts val="0"/>
                        </a:spcAft>
                        <a:buClr>
                          <a:srgbClr val="143151"/>
                        </a:buClr>
                        <a:buSzTx/>
                        <a:buFont typeface="Arial" panose="020B0604020202020204" pitchFamily="34" charset="0"/>
                        <a:buChar char="•"/>
                      </a:pPr>
                      <a:r>
                        <a:rPr lang="en-US" sz="1100" b="0">
                          <a:solidFill>
                            <a:srgbClr val="252525"/>
                          </a:solidFill>
                        </a:rPr>
                        <a:t>Hearing impairment </a:t>
                      </a:r>
                    </a:p>
                    <a:p>
                      <a:pPr marL="171450" marR="0" lvl="0" indent="-171450" algn="l" rtl="0" eaLnBrk="1" fontAlgn="auto" latinLnBrk="0" hangingPunct="1">
                        <a:lnSpc>
                          <a:spcPct val="100000"/>
                        </a:lnSpc>
                        <a:spcBef>
                          <a:spcPts val="0"/>
                        </a:spcBef>
                        <a:spcAft>
                          <a:spcPts val="600"/>
                        </a:spcAft>
                        <a:buClr>
                          <a:srgbClr val="143151"/>
                        </a:buClr>
                        <a:buSzTx/>
                        <a:buFont typeface="Arial" panose="020B0604020202020204" pitchFamily="34" charset="0"/>
                        <a:buChar char="•"/>
                      </a:pPr>
                      <a:r>
                        <a:rPr lang="en-US" sz="1100" b="0" kern="1200">
                          <a:solidFill>
                            <a:srgbClr val="252525"/>
                          </a:solidFill>
                          <a:effectLst/>
                          <a:latin typeface="+mn-lt"/>
                          <a:ea typeface="+mn-ea"/>
                          <a:cs typeface="+mn-cs"/>
                        </a:rPr>
                        <a:t>Pneumococcal vaccine </a:t>
                      </a:r>
                      <a:endParaRPr lang="en-US" sz="1200" b="0" i="0" u="none" strike="noStrike" kern="1200" noProof="0">
                        <a:solidFill>
                          <a:srgbClr val="252525"/>
                        </a:solidFill>
                      </a:endParaRPr>
                    </a:p>
                  </a:txBody>
                  <a:tcPr>
                    <a:lnL w="38100" cap="flat" cmpd="sng" algn="ctr">
                      <a:solidFill>
                        <a:schemeClr val="bg1"/>
                      </a:solidFill>
                      <a:prstDash val="solid"/>
                      <a:round/>
                      <a:headEnd type="none" w="med" len="med"/>
                      <a:tailEnd type="none" w="med" len="med"/>
                    </a:lnL>
                    <a:lnR w="12700" cmpd="sng">
                      <a:noFill/>
                    </a:lnR>
                    <a:lnT w="381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8F4F3"/>
                    </a:solidFill>
                  </a:tcPr>
                </a:tc>
                <a:extLst>
                  <a:ext uri="{0D108BD9-81ED-4DB2-BD59-A6C34878D82A}">
                    <a16:rowId xmlns:a16="http://schemas.microsoft.com/office/drawing/2014/main" val="3266707111"/>
                  </a:ext>
                </a:extLst>
              </a:tr>
            </a:tbl>
          </a:graphicData>
        </a:graphic>
      </p:graphicFrame>
      <p:sp>
        <p:nvSpPr>
          <p:cNvPr id="4" name="TextBox 3">
            <a:extLst>
              <a:ext uri="{FF2B5EF4-FFF2-40B4-BE49-F238E27FC236}">
                <a16:creationId xmlns:a16="http://schemas.microsoft.com/office/drawing/2014/main" id="{292C8C05-399C-BE15-8D81-2AD23AC35AA3}"/>
              </a:ext>
            </a:extLst>
          </p:cNvPr>
          <p:cNvSpPr txBox="1"/>
          <p:nvPr/>
        </p:nvSpPr>
        <p:spPr>
          <a:xfrm>
            <a:off x="304800" y="9006507"/>
            <a:ext cx="6997757" cy="50783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333F48"/>
                </a:solidFill>
                <a:effectLst/>
                <a:uLnTx/>
                <a:uFillTx/>
                <a:latin typeface="Proxima Nova"/>
                <a:ea typeface="+mn-ea"/>
                <a:cs typeface="+mn-cs"/>
              </a:rPr>
              <a:t>**age recommended for those at regular risk as of May 25, 2023, by U.S Preventive Service Task Force. </a:t>
            </a:r>
            <a:r>
              <a:rPr kumimoji="0" lang="en-US" sz="900" b="0" i="0" u="none" strike="noStrike" kern="1200" cap="none" spc="-4" normalizeH="0" baseline="0" noProof="0">
                <a:ln>
                  <a:noFill/>
                </a:ln>
                <a:solidFill>
                  <a:srgbClr val="333F48"/>
                </a:solidFill>
                <a:effectLst/>
                <a:uLnTx/>
                <a:uFillTx/>
                <a:latin typeface="Proxima Nova"/>
                <a:ea typeface="+mn-ea"/>
                <a:cs typeface="Proxima Nova"/>
              </a:rPr>
              <a:t>Content Sourced from</a:t>
            </a:r>
            <a:r>
              <a:rPr kumimoji="0" lang="en-US" sz="900" b="0" i="0" u="none" strike="noStrike" kern="1200" cap="none" spc="0" normalizeH="0" baseline="0" noProof="0">
                <a:ln>
                  <a:noFill/>
                </a:ln>
                <a:solidFill>
                  <a:srgbClr val="333F48"/>
                </a:solidFill>
                <a:effectLst/>
                <a:uLnTx/>
                <a:uFillTx/>
                <a:latin typeface="Proxima Nova"/>
                <a:ea typeface="+mn-ea"/>
                <a:cs typeface="Proxima Nova"/>
              </a:rPr>
              <a:t> the Office of Disease and Prevention and Health Promotion at </a:t>
            </a:r>
            <a:r>
              <a:rPr kumimoji="0" lang="en-US" sz="900" b="0" i="0" u="none" strike="noStrike" kern="1200" cap="none" spc="0" normalizeH="0" baseline="0" noProof="0">
                <a:ln>
                  <a:noFill/>
                </a:ln>
                <a:solidFill>
                  <a:srgbClr val="0074B3"/>
                </a:solidFill>
                <a:effectLst/>
                <a:uLnTx/>
                <a:uFillTx/>
                <a:latin typeface="Proxima Nova"/>
                <a:ea typeface="+mn-ea"/>
                <a:cs typeface="+mn-cs"/>
                <a:hlinkClick r:id="rId3">
                  <a:extLst>
                    <a:ext uri="{A12FA001-AC4F-418D-AE19-62706E023703}">
                      <ahyp:hlinkClr xmlns:ahyp="http://schemas.microsoft.com/office/drawing/2018/hyperlinkcolor" val="tx"/>
                    </a:ext>
                  </a:extLst>
                </a:hlinkClick>
              </a:rPr>
              <a:t>Healthcare.gov</a:t>
            </a:r>
            <a:r>
              <a:rPr kumimoji="0" lang="en-US" sz="900" b="0" i="0" u="none" strike="noStrike" kern="1200" cap="none" spc="0" normalizeH="0" baseline="0" noProof="0">
                <a:ln>
                  <a:noFill/>
                </a:ln>
                <a:effectLst/>
                <a:uLnTx/>
                <a:uFillTx/>
                <a:latin typeface="Proxima Nova"/>
                <a:ea typeface="+mn-ea"/>
                <a:cs typeface="+mn-cs"/>
              </a:rPr>
              <a:t>,</a:t>
            </a:r>
            <a:r>
              <a:rPr kumimoji="0" lang="en-US" sz="900" b="0" i="0" u="none" strike="noStrike" kern="1200" cap="none" spc="0" normalizeH="0" baseline="0" noProof="0">
                <a:ln>
                  <a:noFill/>
                </a:ln>
                <a:solidFill>
                  <a:srgbClr val="00667E"/>
                </a:solidFill>
                <a:effectLst/>
                <a:uLnTx/>
                <a:uFillTx/>
                <a:latin typeface="Proxima Nova"/>
                <a:ea typeface="+mn-ea"/>
                <a:cs typeface="+mn-cs"/>
              </a:rPr>
              <a:t> </a:t>
            </a:r>
            <a:r>
              <a:rPr kumimoji="0" lang="en-US" sz="900" b="0" i="0" u="none" strike="noStrike" kern="1200" cap="none" spc="0" normalizeH="0" baseline="0" noProof="0">
                <a:ln>
                  <a:noFill/>
                </a:ln>
                <a:solidFill>
                  <a:srgbClr val="333F48"/>
                </a:solidFill>
                <a:effectLst/>
                <a:uLnTx/>
                <a:uFillTx/>
                <a:latin typeface="Proxima Nova"/>
                <a:ea typeface="+mn-ea"/>
                <a:cs typeface="+mn-cs"/>
              </a:rPr>
              <a:t>PublicHealth</a:t>
            </a:r>
            <a:r>
              <a:rPr kumimoji="0" lang="en-US" sz="900" b="0" i="0" u="none" strike="noStrike" kern="1200" cap="none" spc="0" normalizeH="0" baseline="0" noProof="0">
                <a:ln>
                  <a:noFill/>
                </a:ln>
                <a:solidFill>
                  <a:srgbClr val="00667E"/>
                </a:solidFill>
                <a:effectLst/>
                <a:uLnTx/>
                <a:uFillTx/>
                <a:latin typeface="Proxima Nova"/>
                <a:ea typeface="+mn-ea"/>
                <a:cs typeface="+mn-cs"/>
              </a:rPr>
              <a:t> </a:t>
            </a:r>
            <a:r>
              <a:rPr kumimoji="0" lang="en-US" sz="900" b="0" i="0" u="none" strike="noStrike" kern="1200" cap="none" spc="0" normalizeH="0" baseline="0" noProof="0">
                <a:ln>
                  <a:noFill/>
                </a:ln>
                <a:solidFill>
                  <a:srgbClr val="333F48"/>
                </a:solidFill>
                <a:effectLst/>
                <a:uLnTx/>
                <a:uFillTx/>
                <a:latin typeface="Proxima Nova"/>
                <a:ea typeface="+mn-ea"/>
                <a:cs typeface="+mn-cs"/>
              </a:rPr>
              <a:t>at </a:t>
            </a:r>
            <a:r>
              <a:rPr kumimoji="0" lang="en-US" sz="900" b="0" i="0" u="none" strike="noStrike" kern="1200" cap="none" spc="0" normalizeH="0" baseline="0" noProof="0">
                <a:ln>
                  <a:noFill/>
                </a:ln>
                <a:solidFill>
                  <a:srgbClr val="0074B3"/>
                </a:solidFill>
                <a:effectLst/>
                <a:uLnTx/>
                <a:uFillTx/>
                <a:latin typeface="Proxima Nova"/>
                <a:ea typeface="+mn-ea"/>
                <a:cs typeface="+mn-cs"/>
                <a:hlinkClick r:id="rId4">
                  <a:extLst>
                    <a:ext uri="{A12FA001-AC4F-418D-AE19-62706E023703}">
                      <ahyp:hlinkClr xmlns:ahyp="http://schemas.microsoft.com/office/drawing/2018/hyperlinkcolor" val="tx"/>
                    </a:ext>
                  </a:extLst>
                </a:hlinkClick>
              </a:rPr>
              <a:t>PublicHealth.org</a:t>
            </a:r>
            <a:r>
              <a:rPr lang="en-US" sz="900">
                <a:solidFill>
                  <a:srgbClr val="333F48"/>
                </a:solidFill>
                <a:latin typeface="Proxima Nova"/>
              </a:rPr>
              <a:t>, the Centers for Disease Control and Prevention (CDC), and t</a:t>
            </a:r>
            <a:r>
              <a:rPr kumimoji="0" lang="en-US" sz="900" b="0" i="0" u="none" strike="noStrike" kern="1200" cap="none" spc="0" normalizeH="0" baseline="0" noProof="0">
                <a:ln>
                  <a:noFill/>
                </a:ln>
                <a:solidFill>
                  <a:srgbClr val="333F48"/>
                </a:solidFill>
                <a:effectLst/>
                <a:uLnTx/>
                <a:uFillTx/>
                <a:latin typeface="Proxima Nova"/>
                <a:ea typeface="+mn-ea"/>
                <a:cs typeface="+mn-cs"/>
              </a:rPr>
              <a:t>he U.S. Preventive Services Task Force </a:t>
            </a:r>
            <a:r>
              <a:rPr kumimoji="0" lang="en-US" sz="900" b="0" i="0" u="none" strike="noStrike" kern="1200" cap="none" spc="0" normalizeH="0" baseline="0" noProof="0">
                <a:ln>
                  <a:noFill/>
                </a:ln>
                <a:solidFill>
                  <a:srgbClr val="0074B3"/>
                </a:solidFill>
                <a:effectLst/>
                <a:uLnTx/>
                <a:uFillTx/>
                <a:latin typeface="Proxima Nova"/>
                <a:ea typeface="+mn-ea"/>
                <a:cs typeface="+mn-cs"/>
                <a:hlinkClick r:id="rId5">
                  <a:extLst>
                    <a:ext uri="{A12FA001-AC4F-418D-AE19-62706E023703}">
                      <ahyp:hlinkClr xmlns:ahyp="http://schemas.microsoft.com/office/drawing/2018/hyperlinkcolor" val="tx"/>
                    </a:ext>
                  </a:extLst>
                </a:hlinkClick>
              </a:rPr>
              <a:t>uspreventiveservicestaskforce.org</a:t>
            </a:r>
            <a:r>
              <a:rPr kumimoji="0" lang="en-US" sz="900" b="0" i="0" u="none" strike="noStrike" kern="1200" cap="none" spc="0" normalizeH="0" baseline="0" noProof="0">
                <a:ln>
                  <a:noFill/>
                </a:ln>
                <a:solidFill>
                  <a:srgbClr val="333F48"/>
                </a:solidFill>
                <a:effectLst/>
                <a:uLnTx/>
                <a:uFillTx/>
                <a:latin typeface="Proxima Nova"/>
                <a:ea typeface="+mn-ea"/>
                <a:cs typeface="+mn-cs"/>
              </a:rPr>
              <a:t>.</a:t>
            </a:r>
            <a:endParaRPr kumimoji="0" lang="en-US" sz="900" b="0" i="0" u="none" strike="noStrike" kern="1200" cap="none" spc="0" normalizeH="0" baseline="0" noProof="0">
              <a:ln>
                <a:noFill/>
              </a:ln>
              <a:solidFill>
                <a:srgbClr val="00667E"/>
              </a:solidFill>
              <a:effectLst/>
              <a:uLnTx/>
              <a:uFillTx/>
              <a:latin typeface="Proxima Nova"/>
              <a:ea typeface="+mn-ea"/>
              <a:cs typeface="+mn-cs"/>
            </a:endParaRPr>
          </a:p>
        </p:txBody>
      </p:sp>
      <p:sp>
        <p:nvSpPr>
          <p:cNvPr id="7" name="TextBox 6">
            <a:extLst>
              <a:ext uri="{FF2B5EF4-FFF2-40B4-BE49-F238E27FC236}">
                <a16:creationId xmlns:a16="http://schemas.microsoft.com/office/drawing/2014/main" id="{15E893C5-B061-C05F-3A52-BA5E07AD56B8}"/>
              </a:ext>
            </a:extLst>
          </p:cNvPr>
          <p:cNvSpPr txBox="1"/>
          <p:nvPr/>
        </p:nvSpPr>
        <p:spPr>
          <a:xfrm>
            <a:off x="304800" y="8433507"/>
            <a:ext cx="7162800" cy="646331"/>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en-US" sz="900" i="0" u="none" strike="noStrike" kern="1200" cap="none" spc="0" normalizeH="0" baseline="0" noProof="0">
                <a:ln>
                  <a:noFill/>
                </a:ln>
                <a:solidFill>
                  <a:srgbClr val="0074B3"/>
                </a:solidFill>
                <a:effectLst/>
                <a:uLnTx/>
                <a:uFillTx/>
                <a:ea typeface="+mn-ea"/>
                <a:cs typeface="+mn-cs"/>
              </a:rPr>
              <a:t>*Consult with your doctor to determine what preventive care is right for you based on your medical history. Not all services listed may qualify as a part of your preventive care benefits. Services performed to diagnose or treat symptoms or provide routine care for chronic conditions may be subject to separate charges. Always ask your doctor about the type of services being rendered at your visit. For additional resources: </a:t>
            </a:r>
            <a:r>
              <a:rPr lang="en-US" sz="900">
                <a:solidFill>
                  <a:srgbClr val="0074B3"/>
                </a:solidFill>
                <a:hlinkClick r:id="rId6">
                  <a:extLst>
                    <a:ext uri="{A12FA001-AC4F-418D-AE19-62706E023703}">
                      <ahyp:hlinkClr xmlns:ahyp="http://schemas.microsoft.com/office/drawing/2018/hyperlinkcolor" val="tx"/>
                    </a:ext>
                  </a:extLst>
                </a:hlinkClick>
              </a:rPr>
              <a:t>http://health.gov/myhealthfinder</a:t>
            </a:r>
            <a:r>
              <a:rPr lang="en-US" sz="900">
                <a:solidFill>
                  <a:srgbClr val="0074B3"/>
                </a:solidFill>
              </a:rPr>
              <a:t> </a:t>
            </a:r>
            <a:endParaRPr kumimoji="0" lang="en-US" sz="900" i="0" u="none" strike="noStrike" kern="1200" cap="none" spc="0" normalizeH="0" baseline="0" noProof="0">
              <a:ln>
                <a:noFill/>
              </a:ln>
              <a:solidFill>
                <a:srgbClr val="0074B3"/>
              </a:solidFill>
              <a:effectLst/>
              <a:uLnTx/>
              <a:uFillTx/>
            </a:endParaRPr>
          </a:p>
        </p:txBody>
      </p:sp>
    </p:spTree>
    <p:extLst>
      <p:ext uri="{BB962C8B-B14F-4D97-AF65-F5344CB8AC3E}">
        <p14:creationId xmlns:p14="http://schemas.microsoft.com/office/powerpoint/2010/main" val="35628261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309307" y="703570"/>
            <a:ext cx="6961963" cy="70788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srgbClr val="143151"/>
                </a:solidFill>
                <a:effectLst/>
                <a:uLnTx/>
                <a:uFillTx/>
                <a:latin typeface="Domine" panose="02040503040403060204" pitchFamily="18" charset="0"/>
                <a:ea typeface="+mn-ea"/>
                <a:cs typeface="+mn-cs"/>
              </a:rPr>
              <a:t>Preventive Care Basics for Children and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srgbClr val="143151"/>
                </a:solidFill>
                <a:effectLst/>
                <a:uLnTx/>
                <a:uFillTx/>
                <a:latin typeface="Domine" panose="02040503040403060204" pitchFamily="18" charset="0"/>
                <a:ea typeface="+mn-ea"/>
                <a:cs typeface="+mn-cs"/>
              </a:rPr>
              <a:t>Those Who Are or Who May Become Pregnant </a:t>
            </a:r>
          </a:p>
        </p:txBody>
      </p:sp>
      <p:sp>
        <p:nvSpPr>
          <p:cNvPr id="7" name="TextBox 6"/>
          <p:cNvSpPr txBox="1"/>
          <p:nvPr/>
        </p:nvSpPr>
        <p:spPr>
          <a:xfrm>
            <a:off x="309307" y="1585978"/>
            <a:ext cx="6198289" cy="452432"/>
          </a:xfrm>
          <a:prstGeom prst="rect">
            <a:avLst/>
          </a:prstGeom>
          <a:noFill/>
        </p:spPr>
        <p:txBody>
          <a:bodyPr wrap="square" lIns="91440" tIns="45720" rIns="91440" bIns="45720" rtlCol="0" anchor="t">
            <a:spAutoFit/>
          </a:bodyPr>
          <a:lstStyle/>
          <a:p>
            <a:pPr marL="0" marR="0" lvl="0" indent="0" algn="l" defTabSz="457200" rtl="0" eaLnBrk="1" fontAlgn="auto" latinLnBrk="0" hangingPunct="1">
              <a:lnSpc>
                <a:spcPct val="90000"/>
              </a:lnSpc>
              <a:spcBef>
                <a:spcPts val="0"/>
              </a:spcBef>
              <a:spcAft>
                <a:spcPts val="0"/>
              </a:spcAft>
              <a:buClrTx/>
              <a:buSzTx/>
              <a:buFontTx/>
              <a:buNone/>
              <a:tabLst/>
              <a:defRPr/>
            </a:pPr>
            <a:r>
              <a:rPr kumimoji="0" lang="en-US" sz="1300" b="0" i="0" u="none" strike="noStrike" kern="1200" cap="none" spc="0" normalizeH="0" baseline="0" noProof="0">
                <a:ln>
                  <a:noFill/>
                </a:ln>
                <a:solidFill>
                  <a:srgbClr val="143151"/>
                </a:solidFill>
                <a:effectLst/>
                <a:uLnTx/>
                <a:uFillTx/>
                <a:latin typeface="Domine"/>
              </a:rPr>
              <a:t>Take charge of your health with preventive care benefits available through your primary care provider (PCP) usually at no cost-share</a:t>
            </a:r>
            <a:r>
              <a:rPr lang="en-US" sz="1300">
                <a:solidFill>
                  <a:srgbClr val="143151"/>
                </a:solidFill>
                <a:latin typeface="Domine"/>
              </a:rPr>
              <a:t>.*</a:t>
            </a:r>
            <a:endParaRPr kumimoji="0" lang="en-US" sz="1300" b="0" i="0" u="none" strike="noStrike" kern="1200" cap="none" spc="0" normalizeH="0" baseline="0" noProof="0">
              <a:ln>
                <a:noFill/>
              </a:ln>
              <a:solidFill>
                <a:srgbClr val="143151"/>
              </a:solidFill>
              <a:effectLst/>
              <a:uLnTx/>
              <a:uFillTx/>
              <a:latin typeface="Domine"/>
            </a:endParaRPr>
          </a:p>
        </p:txBody>
      </p:sp>
      <p:sp>
        <p:nvSpPr>
          <p:cNvPr id="20" name="TextBox 19"/>
          <p:cNvSpPr txBox="1"/>
          <p:nvPr/>
        </p:nvSpPr>
        <p:spPr>
          <a:xfrm>
            <a:off x="309307" y="2277558"/>
            <a:ext cx="6757077" cy="553998"/>
          </a:xfrm>
          <a:prstGeom prst="rect">
            <a:avLst/>
          </a:prstGeom>
          <a:noFill/>
        </p:spPr>
        <p:txBody>
          <a:bodyPr wrap="square" tIns="0" rtlCol="0">
            <a:spAutoFit/>
          </a:bodyPr>
          <a:lstStyle/>
          <a:p>
            <a:pPr marL="0" marR="0" lvl="0" indent="0" algn="l" defTabSz="457200" rtl="0" eaLnBrk="1" fontAlgn="auto" latinLnBrk="0" hangingPunct="1">
              <a:spcBef>
                <a:spcPts val="0"/>
              </a:spcBef>
              <a:spcAft>
                <a:spcPts val="660"/>
              </a:spcAft>
              <a:buClrTx/>
              <a:buSzTx/>
              <a:buFontTx/>
              <a:buNone/>
              <a:tabLst/>
              <a:defRPr/>
            </a:pPr>
            <a:r>
              <a:rPr kumimoji="0" lang="en-US" sz="1100" b="0" i="0" u="none" strike="noStrike" kern="1200" cap="none" spc="0" normalizeH="0" baseline="0" noProof="0">
                <a:ln>
                  <a:noFill/>
                </a:ln>
                <a:solidFill>
                  <a:srgbClr val="333F48"/>
                </a:solidFill>
                <a:effectLst/>
                <a:uLnTx/>
                <a:uFillTx/>
                <a:latin typeface="Proxima Nova"/>
                <a:ea typeface="+mn-ea"/>
                <a:cs typeface="+mn-cs"/>
              </a:rPr>
              <a:t>Most health plans include coverage for certain preventive services when visiting an in-network provider. Preventive care benefits vary with age and personal health history. Use the charts below to start a discussion with your doctor about which preventive services and screenings are right for you.*</a:t>
            </a:r>
          </a:p>
        </p:txBody>
      </p:sp>
      <p:sp>
        <p:nvSpPr>
          <p:cNvPr id="12" name="Rectangle 11"/>
          <p:cNvSpPr/>
          <p:nvPr/>
        </p:nvSpPr>
        <p:spPr>
          <a:xfrm>
            <a:off x="6458367" y="9817844"/>
            <a:ext cx="3673657" cy="334259"/>
          </a:xfrm>
          <a:prstGeom prst="rect">
            <a:avLst/>
          </a:prstGeom>
        </p:spPr>
        <p:txBody>
          <a:bodyPr wrap="square" lIns="0" tIns="45720" rIns="91440" bIns="45720" anchor="t">
            <a:spAutoFit/>
          </a:bodyPr>
          <a:lstStyle/>
          <a:p>
            <a:pPr>
              <a:lnSpc>
                <a:spcPct val="110000"/>
              </a:lnSpc>
              <a:defRPr/>
            </a:pPr>
            <a:r>
              <a:rPr lang="en-US" sz="750">
                <a:solidFill>
                  <a:srgbClr val="333F48"/>
                </a:solidFill>
                <a:latin typeface="Proxima Nova"/>
              </a:rPr>
              <a:t>EPCBCPRW-001-025</a:t>
            </a:r>
          </a:p>
          <a:p>
            <a:pPr marL="0" marR="0" lvl="0" indent="0" algn="l" defTabSz="457200">
              <a:lnSpc>
                <a:spcPct val="110000"/>
              </a:lnSpc>
              <a:spcBef>
                <a:spcPts val="0"/>
              </a:spcBef>
              <a:spcAft>
                <a:spcPts val="0"/>
              </a:spcAft>
              <a:buClrTx/>
              <a:buSzTx/>
              <a:buFontTx/>
              <a:buNone/>
              <a:tabLst/>
              <a:defRPr/>
            </a:pPr>
            <a:endParaRPr lang="en-US" sz="750" b="0" i="0" u="none" strike="noStrike" kern="1200" cap="none" spc="0" normalizeH="0" baseline="0" noProof="0">
              <a:ln>
                <a:noFill/>
              </a:ln>
              <a:solidFill>
                <a:srgbClr val="333F48"/>
              </a:solidFill>
              <a:effectLst/>
              <a:uLnTx/>
              <a:uFillTx/>
              <a:latin typeface="Proxima Nova" panose="02000506030000020004" pitchFamily="2" charset="0"/>
            </a:endParaRPr>
          </a:p>
        </p:txBody>
      </p:sp>
      <p:cxnSp>
        <p:nvCxnSpPr>
          <p:cNvPr id="18" name="Straight Connector 17"/>
          <p:cNvCxnSpPr/>
          <p:nvPr/>
        </p:nvCxnSpPr>
        <p:spPr>
          <a:xfrm>
            <a:off x="451063" y="1487930"/>
            <a:ext cx="914400" cy="0"/>
          </a:xfrm>
          <a:prstGeom prst="line">
            <a:avLst/>
          </a:prstGeom>
          <a:ln w="38100">
            <a:solidFill>
              <a:srgbClr val="E5BE4E"/>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0C44AEC-C141-3DF5-A0B8-4B949F738152}"/>
              </a:ext>
            </a:extLst>
          </p:cNvPr>
          <p:cNvSpPr txBox="1"/>
          <p:nvPr/>
        </p:nvSpPr>
        <p:spPr>
          <a:xfrm>
            <a:off x="309307" y="7943863"/>
            <a:ext cx="7173935" cy="415498"/>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en-US" sz="1000" b="0" i="0" u="none" strike="noStrike" kern="1200" cap="none" spc="-4" normalizeH="0" baseline="0" noProof="0">
                <a:ln>
                  <a:noFill/>
                </a:ln>
                <a:solidFill>
                  <a:srgbClr val="333F48"/>
                </a:solidFill>
                <a:effectLst/>
                <a:uLnTx/>
                <a:uFillTx/>
                <a:latin typeface="Proxima Nova"/>
                <a:ea typeface="+mn-ea"/>
                <a:cs typeface="Proxima Nova"/>
              </a:rPr>
              <a:t>Refer to your summary plan document at </a:t>
            </a:r>
            <a:r>
              <a:rPr kumimoji="0" lang="en-US" sz="1000" b="1" i="0" u="none" strike="noStrike" kern="1200" cap="none" spc="-4" normalizeH="0" baseline="0" noProof="0">
                <a:ln>
                  <a:noFill/>
                </a:ln>
                <a:solidFill>
                  <a:srgbClr val="0074B3"/>
                </a:solidFill>
                <a:effectLst/>
                <a:uLnTx/>
                <a:uFillTx/>
                <a:ea typeface="+mn-ea"/>
                <a:cs typeface="Proxima Nova"/>
                <a:hlinkClick r:id="rId3">
                  <a:extLst>
                    <a:ext uri="{A12FA001-AC4F-418D-AE19-62706E023703}">
                      <ahyp:hlinkClr xmlns:ahyp="http://schemas.microsoft.com/office/drawing/2018/hyperlinkcolor" val="tx"/>
                    </a:ext>
                  </a:extLst>
                </a:hlinkClick>
              </a:rPr>
              <a:t>accessrga.com </a:t>
            </a:r>
            <a:r>
              <a:rPr kumimoji="0" lang="en-US" sz="1000" b="0" i="0" u="none" strike="noStrike" kern="1200" cap="none" spc="-4" normalizeH="0" baseline="0" noProof="0">
                <a:ln>
                  <a:noFill/>
                </a:ln>
                <a:solidFill>
                  <a:srgbClr val="333F48"/>
                </a:solidFill>
                <a:effectLst/>
                <a:uLnTx/>
                <a:uFillTx/>
                <a:latin typeface="Proxima Nova"/>
                <a:ea typeface="+mn-ea"/>
                <a:cs typeface="Proxima Nova"/>
              </a:rPr>
              <a:t>to log in to your RGA account. Contact our Customer Care by calling the number on the back of your Member ID card, Mon-Fri </a:t>
            </a:r>
            <a:r>
              <a:rPr lang="en-US" sz="1000" spc="-4">
                <a:solidFill>
                  <a:srgbClr val="333F48"/>
                </a:solidFill>
                <a:latin typeface="Proxima Nova"/>
                <a:cs typeface="Proxima Nova"/>
              </a:rPr>
              <a:t>5</a:t>
            </a:r>
            <a:r>
              <a:rPr kumimoji="0" lang="en-US" sz="1000" b="0" i="0" u="none" strike="noStrike" kern="1200" cap="none" spc="-4" normalizeH="0" baseline="0" noProof="0">
                <a:ln>
                  <a:noFill/>
                </a:ln>
                <a:solidFill>
                  <a:srgbClr val="333F48"/>
                </a:solidFill>
                <a:effectLst/>
                <a:uLnTx/>
                <a:uFillTx/>
                <a:latin typeface="Proxima Nova"/>
                <a:ea typeface="+mn-ea"/>
                <a:cs typeface="Proxima Nova"/>
              </a:rPr>
              <a:t>am-6pm PT for more information on your preventive care benefits</a:t>
            </a:r>
            <a:r>
              <a:rPr kumimoji="0" lang="en-US" sz="1000" b="0" i="0" u="none" strike="noStrike" kern="1200" cap="none" spc="-4" normalizeH="0" baseline="0" noProof="0">
                <a:ln>
                  <a:noFill/>
                </a:ln>
                <a:solidFill>
                  <a:srgbClr val="333F48"/>
                </a:solidFill>
                <a:effectLst/>
                <a:uLnTx/>
                <a:uFillTx/>
                <a:latin typeface="Proxima Nova Rg"/>
                <a:ea typeface="+mn-ea"/>
                <a:cs typeface="Proxima Nova"/>
              </a:rPr>
              <a:t>.</a:t>
            </a:r>
            <a:r>
              <a:rPr kumimoji="0" lang="en-US" sz="1000" b="0" i="0" u="none" strike="noStrike" kern="1200" cap="none" spc="-4" normalizeH="0" baseline="0" noProof="0">
                <a:ln>
                  <a:noFill/>
                </a:ln>
                <a:solidFill>
                  <a:srgbClr val="00667E"/>
                </a:solidFill>
                <a:effectLst/>
                <a:uLnTx/>
                <a:uFillTx/>
                <a:latin typeface="Proxima Nova Rg"/>
                <a:ea typeface="+mn-ea"/>
                <a:cs typeface="Proxima Nova"/>
              </a:rPr>
              <a:t> </a:t>
            </a:r>
          </a:p>
        </p:txBody>
      </p:sp>
      <p:sp>
        <p:nvSpPr>
          <p:cNvPr id="24" name="TextBox 23">
            <a:extLst>
              <a:ext uri="{FF2B5EF4-FFF2-40B4-BE49-F238E27FC236}">
                <a16:creationId xmlns:a16="http://schemas.microsoft.com/office/drawing/2014/main" id="{52435B34-201B-5FAA-B5F8-EE5D8521B490}"/>
              </a:ext>
            </a:extLst>
          </p:cNvPr>
          <p:cNvSpPr txBox="1"/>
          <p:nvPr/>
        </p:nvSpPr>
        <p:spPr>
          <a:xfrm>
            <a:off x="309307" y="2038528"/>
            <a:ext cx="1917599" cy="238912"/>
          </a:xfrm>
          <a:prstGeom prst="rect">
            <a:avLst/>
          </a:prstGeom>
          <a:noFill/>
        </p:spPr>
        <p:txBody>
          <a:bodyPr wrap="square" tIns="0" rtlCol="0" anchor="ctr" anchorCtr="0">
            <a:spAutoFit/>
          </a:bodyPr>
          <a:lstStyle/>
          <a:p>
            <a:pPr marL="0" marR="0" lvl="0" indent="0" algn="l" defTabSz="457200" rtl="0" eaLnBrk="1" fontAlgn="auto" latinLnBrk="0" hangingPunct="1">
              <a:lnSpc>
                <a:spcPts val="1584"/>
              </a:lnSpc>
              <a:spcBef>
                <a:spcPts val="0"/>
              </a:spcBef>
              <a:spcAft>
                <a:spcPts val="0"/>
              </a:spcAft>
              <a:buClrTx/>
              <a:buSzTx/>
              <a:buFontTx/>
              <a:buNone/>
              <a:tabLst/>
              <a:defRPr/>
            </a:pPr>
            <a:r>
              <a:rPr kumimoji="0" lang="en-US" sz="1200" b="1" i="0" u="none" strike="noStrike" kern="1200" cap="none" spc="0" normalizeH="0" baseline="0" noProof="0">
                <a:ln>
                  <a:noFill/>
                </a:ln>
                <a:solidFill>
                  <a:srgbClr val="0074B3"/>
                </a:solidFill>
                <a:effectLst/>
                <a:uLnTx/>
                <a:uFillTx/>
                <a:ea typeface="+mn-ea"/>
                <a:cs typeface="+mn-cs"/>
              </a:rPr>
              <a:t>Preventive Services</a:t>
            </a:r>
          </a:p>
        </p:txBody>
      </p:sp>
      <p:sp>
        <p:nvSpPr>
          <p:cNvPr id="25" name="TextBox 24">
            <a:extLst>
              <a:ext uri="{FF2B5EF4-FFF2-40B4-BE49-F238E27FC236}">
                <a16:creationId xmlns:a16="http://schemas.microsoft.com/office/drawing/2014/main" id="{6DF7EDA0-A07C-CF75-A217-19D3ABDDBF01}"/>
              </a:ext>
            </a:extLst>
          </p:cNvPr>
          <p:cNvSpPr txBox="1"/>
          <p:nvPr/>
        </p:nvSpPr>
        <p:spPr>
          <a:xfrm>
            <a:off x="309307" y="8344042"/>
            <a:ext cx="7173935" cy="646331"/>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900" i="0" u="none" strike="noStrike" kern="1200" cap="none" spc="0" normalizeH="0" baseline="0" noProof="0">
                <a:ln>
                  <a:noFill/>
                </a:ln>
                <a:solidFill>
                  <a:srgbClr val="0074B3"/>
                </a:solidFill>
                <a:effectLst/>
                <a:uLnTx/>
                <a:uFillTx/>
                <a:ea typeface="+mn-ea"/>
                <a:cs typeface="+mn-cs"/>
              </a:rPr>
              <a:t>*Consult with your doctor to determine what preventive care is right for you based on your medical history. Not all services listed may qualify as a part of your preventive care benefits. Services performed to diagnose or treat symptoms or provide routine care for chronic conditions may be subject to separate charges. Always ask your doctor about the type of services being rendered at your visit. </a:t>
            </a:r>
            <a:r>
              <a:rPr kumimoji="0" lang="en-US" sz="900" i="0" u="none" strike="noStrike" kern="1200" cap="none" spc="0" normalizeH="0" baseline="0" noProof="0">
                <a:ln>
                  <a:noFill/>
                </a:ln>
                <a:solidFill>
                  <a:srgbClr val="0074B3"/>
                </a:solidFill>
                <a:effectLst/>
                <a:uLnTx/>
                <a:uFillTx/>
                <a:ea typeface="+mn-ea"/>
                <a:cs typeface="+mn-cs"/>
                <a:hlinkClick r:id="rId4">
                  <a:extLst>
                    <a:ext uri="{A12FA001-AC4F-418D-AE19-62706E023703}">
                      <ahyp:hlinkClr xmlns:ahyp="http://schemas.microsoft.com/office/drawing/2018/hyperlinkcolor" val="tx"/>
                    </a:ext>
                  </a:extLst>
                </a:hlinkClick>
              </a:rPr>
              <a:t>http://health.gov/myhealthfinder</a:t>
            </a:r>
            <a:r>
              <a:rPr kumimoji="0" lang="en-US" sz="900" i="0" u="none" strike="noStrike" kern="1200" cap="none" spc="0" normalizeH="0" baseline="0" noProof="0">
                <a:ln>
                  <a:noFill/>
                </a:ln>
                <a:solidFill>
                  <a:srgbClr val="0074B3"/>
                </a:solidFill>
                <a:effectLst/>
                <a:uLnTx/>
                <a:uFillTx/>
                <a:ea typeface="+mn-ea"/>
                <a:cs typeface="+mn-cs"/>
              </a:rPr>
              <a:t> is also a great resource.</a:t>
            </a:r>
          </a:p>
        </p:txBody>
      </p:sp>
      <p:sp>
        <p:nvSpPr>
          <p:cNvPr id="17" name="TextBox 16">
            <a:extLst>
              <a:ext uri="{FF2B5EF4-FFF2-40B4-BE49-F238E27FC236}">
                <a16:creationId xmlns:a16="http://schemas.microsoft.com/office/drawing/2014/main" id="{2AC701BC-2CF4-2F8B-0CF9-D949D48C846D}"/>
              </a:ext>
            </a:extLst>
          </p:cNvPr>
          <p:cNvSpPr txBox="1"/>
          <p:nvPr/>
        </p:nvSpPr>
        <p:spPr>
          <a:xfrm>
            <a:off x="309307" y="8975053"/>
            <a:ext cx="7173935"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333F48"/>
                </a:solidFill>
                <a:effectLst/>
                <a:uLnTx/>
                <a:uFillTx/>
                <a:latin typeface="Proxima Nova"/>
                <a:ea typeface="+mn-ea"/>
                <a:cs typeface="+mn-cs"/>
              </a:rPr>
              <a:t>**age recommended for those at regular risk as of May 25, 2024, by U.S Preventive Service Task Force. </a:t>
            </a:r>
            <a:r>
              <a:rPr kumimoji="0" lang="en-US" sz="800" b="0" i="0" u="none" strike="noStrike" kern="1200" cap="none" spc="-4" normalizeH="0" baseline="0" noProof="0">
                <a:ln>
                  <a:noFill/>
                </a:ln>
                <a:solidFill>
                  <a:srgbClr val="333F48"/>
                </a:solidFill>
                <a:effectLst/>
                <a:uLnTx/>
                <a:uFillTx/>
                <a:latin typeface="Proxima Nova"/>
                <a:ea typeface="+mn-ea"/>
                <a:cs typeface="Proxima Nova"/>
              </a:rPr>
              <a:t>Content Sourced from</a:t>
            </a:r>
            <a:r>
              <a:rPr kumimoji="0" lang="en-US" sz="800" b="0" i="0" u="none" strike="noStrike" kern="1200" cap="none" spc="0" normalizeH="0" baseline="0" noProof="0">
                <a:ln>
                  <a:noFill/>
                </a:ln>
                <a:solidFill>
                  <a:srgbClr val="333F48"/>
                </a:solidFill>
                <a:effectLst/>
                <a:uLnTx/>
                <a:uFillTx/>
                <a:latin typeface="Proxima Nova"/>
                <a:ea typeface="+mn-ea"/>
                <a:cs typeface="Proxima Nova"/>
              </a:rPr>
              <a:t> the Office of Disease and Prevention and Health Promotion at </a:t>
            </a:r>
            <a:r>
              <a:rPr kumimoji="0" lang="en-US" sz="800" b="0" i="0" u="none" strike="noStrike" kern="1200" cap="none" spc="0" normalizeH="0" baseline="0" noProof="0">
                <a:ln>
                  <a:noFill/>
                </a:ln>
                <a:solidFill>
                  <a:srgbClr val="0074B3"/>
                </a:solidFill>
                <a:effectLst/>
                <a:uLnTx/>
                <a:uFillTx/>
                <a:latin typeface="Proxima Nova"/>
                <a:ea typeface="+mn-ea"/>
                <a:cs typeface="+mn-cs"/>
                <a:hlinkClick r:id="rId5">
                  <a:extLst>
                    <a:ext uri="{A12FA001-AC4F-418D-AE19-62706E023703}">
                      <ahyp:hlinkClr xmlns:ahyp="http://schemas.microsoft.com/office/drawing/2018/hyperlinkcolor" val="tx"/>
                    </a:ext>
                  </a:extLst>
                </a:hlinkClick>
              </a:rPr>
              <a:t>Healthcare.gov</a:t>
            </a:r>
            <a:r>
              <a:rPr kumimoji="0" lang="en-US" sz="800" b="0" i="0" u="none" strike="noStrike" kern="1200" cap="none" spc="0" normalizeH="0" baseline="0" noProof="0">
                <a:ln>
                  <a:noFill/>
                </a:ln>
                <a:solidFill>
                  <a:srgbClr val="00667E"/>
                </a:solidFill>
                <a:effectLst/>
                <a:uLnTx/>
                <a:uFillTx/>
                <a:latin typeface="Proxima Nova"/>
                <a:ea typeface="+mn-ea"/>
                <a:cs typeface="+mn-cs"/>
              </a:rPr>
              <a:t>, </a:t>
            </a:r>
            <a:r>
              <a:rPr kumimoji="0" lang="en-US" sz="800" b="0" i="0" u="none" strike="noStrike" kern="1200" cap="none" spc="0" normalizeH="0" baseline="0" noProof="0" err="1">
                <a:ln>
                  <a:noFill/>
                </a:ln>
                <a:solidFill>
                  <a:srgbClr val="333F48"/>
                </a:solidFill>
                <a:effectLst/>
                <a:uLnTx/>
                <a:uFillTx/>
                <a:latin typeface="Proxima Nova"/>
                <a:ea typeface="+mn-ea"/>
                <a:cs typeface="+mn-cs"/>
              </a:rPr>
              <a:t>PublicHealth</a:t>
            </a:r>
            <a:r>
              <a:rPr kumimoji="0" lang="en-US" sz="800" b="0" i="0" u="none" strike="noStrike" kern="1200" cap="none" spc="0" normalizeH="0" baseline="0" noProof="0">
                <a:ln>
                  <a:noFill/>
                </a:ln>
                <a:solidFill>
                  <a:srgbClr val="00667E"/>
                </a:solidFill>
                <a:effectLst/>
                <a:uLnTx/>
                <a:uFillTx/>
                <a:latin typeface="Proxima Nova"/>
                <a:ea typeface="+mn-ea"/>
                <a:cs typeface="+mn-cs"/>
              </a:rPr>
              <a:t> </a:t>
            </a:r>
            <a:r>
              <a:rPr kumimoji="0" lang="en-US" sz="800" b="0" i="0" u="none" strike="noStrike" kern="1200" cap="none" spc="0" normalizeH="0" baseline="0" noProof="0">
                <a:ln>
                  <a:noFill/>
                </a:ln>
                <a:solidFill>
                  <a:srgbClr val="333F48"/>
                </a:solidFill>
                <a:effectLst/>
                <a:uLnTx/>
                <a:uFillTx/>
                <a:latin typeface="Proxima Nova"/>
                <a:ea typeface="+mn-ea"/>
                <a:cs typeface="+mn-cs"/>
              </a:rPr>
              <a:t>at </a:t>
            </a:r>
            <a:r>
              <a:rPr kumimoji="0" lang="en-US" sz="800" b="0" i="0" u="none" strike="noStrike" kern="1200" cap="none" spc="0" normalizeH="0" baseline="0" noProof="0">
                <a:ln>
                  <a:noFill/>
                </a:ln>
                <a:solidFill>
                  <a:srgbClr val="0074B3"/>
                </a:solidFill>
                <a:effectLst/>
                <a:uLnTx/>
                <a:uFillTx/>
                <a:latin typeface="Proxima Nova"/>
                <a:ea typeface="+mn-ea"/>
                <a:cs typeface="+mn-cs"/>
                <a:hlinkClick r:id="rId6">
                  <a:extLst>
                    <a:ext uri="{A12FA001-AC4F-418D-AE19-62706E023703}">
                      <ahyp:hlinkClr xmlns:ahyp="http://schemas.microsoft.com/office/drawing/2018/hyperlinkcolor" val="tx"/>
                    </a:ext>
                  </a:extLst>
                </a:hlinkClick>
              </a:rPr>
              <a:t>PublicHealth.org</a:t>
            </a:r>
            <a:r>
              <a:rPr kumimoji="0" lang="en-US" sz="800" b="0" i="0" u="none" strike="noStrike" kern="1200" cap="none" spc="0" normalizeH="0" baseline="0" noProof="0">
                <a:ln>
                  <a:noFill/>
                </a:ln>
                <a:solidFill>
                  <a:srgbClr val="00667E"/>
                </a:solidFill>
                <a:effectLst/>
                <a:uLnTx/>
                <a:uFillTx/>
                <a:latin typeface="Proxima Nova"/>
                <a:ea typeface="+mn-ea"/>
                <a:cs typeface="+mn-cs"/>
              </a:rPr>
              <a:t>, </a:t>
            </a:r>
            <a:r>
              <a:rPr kumimoji="0" lang="en-US" sz="800" b="0" i="0" u="none" strike="noStrike" kern="1200" cap="none" spc="0" normalizeH="0" baseline="0" noProof="0">
                <a:ln>
                  <a:noFill/>
                </a:ln>
                <a:solidFill>
                  <a:srgbClr val="333F48"/>
                </a:solidFill>
                <a:effectLst/>
                <a:uLnTx/>
                <a:uFillTx/>
                <a:latin typeface="Proxima Nova"/>
                <a:ea typeface="+mn-ea"/>
                <a:cs typeface="+mn-cs"/>
              </a:rPr>
              <a:t>American Academy of Pediatrics, the Centers for Disease Control and Prevention (CDC), and the U.S. Preventive Services Task Force </a:t>
            </a:r>
            <a:r>
              <a:rPr kumimoji="0" lang="en-US" sz="800" b="0" i="0" u="none" strike="noStrike" kern="1200" cap="none" spc="0" normalizeH="0" baseline="0" noProof="0">
                <a:ln>
                  <a:noFill/>
                </a:ln>
                <a:solidFill>
                  <a:srgbClr val="0074B3"/>
                </a:solidFill>
                <a:effectLst/>
                <a:uLnTx/>
                <a:uFillTx/>
                <a:latin typeface="Proxima Nova"/>
                <a:ea typeface="+mn-ea"/>
                <a:cs typeface="+mn-cs"/>
                <a:hlinkClick r:id="rId7">
                  <a:extLst>
                    <a:ext uri="{A12FA001-AC4F-418D-AE19-62706E023703}">
                      <ahyp:hlinkClr xmlns:ahyp="http://schemas.microsoft.com/office/drawing/2018/hyperlinkcolor" val="tx"/>
                    </a:ext>
                  </a:extLst>
                </a:hlinkClick>
              </a:rPr>
              <a:t>uspreventiveservicestaskforce.org</a:t>
            </a:r>
            <a:r>
              <a:rPr kumimoji="0" lang="en-US" sz="800" b="0" i="0" u="none" strike="noStrike" kern="1200" cap="none" spc="0" normalizeH="0" baseline="0" noProof="0">
                <a:ln>
                  <a:noFill/>
                </a:ln>
                <a:solidFill>
                  <a:srgbClr val="333F48"/>
                </a:solidFill>
                <a:effectLst/>
                <a:uLnTx/>
                <a:uFillTx/>
                <a:latin typeface="Proxima Nova"/>
                <a:ea typeface="+mn-ea"/>
                <a:cs typeface="+mn-cs"/>
              </a:rPr>
              <a:t>.</a:t>
            </a:r>
            <a:endParaRPr kumimoji="0" lang="en-US" sz="800" b="0" i="0" u="none" strike="noStrike" kern="1200" cap="none" spc="0" normalizeH="0" baseline="0" noProof="0">
              <a:ln>
                <a:noFill/>
              </a:ln>
              <a:solidFill>
                <a:srgbClr val="00667E"/>
              </a:solidFill>
              <a:effectLst/>
              <a:uLnTx/>
              <a:uFillTx/>
              <a:latin typeface="Proxima Nova"/>
              <a:ea typeface="+mn-ea"/>
              <a:cs typeface="+mn-cs"/>
            </a:endParaRPr>
          </a:p>
        </p:txBody>
      </p:sp>
      <p:graphicFrame>
        <p:nvGraphicFramePr>
          <p:cNvPr id="6" name="Table 5">
            <a:extLst>
              <a:ext uri="{FF2B5EF4-FFF2-40B4-BE49-F238E27FC236}">
                <a16:creationId xmlns:a16="http://schemas.microsoft.com/office/drawing/2014/main" id="{BC6245F6-A5B9-0A7D-CB48-7FF0D746B926}"/>
              </a:ext>
            </a:extLst>
          </p:cNvPr>
          <p:cNvGraphicFramePr>
            <a:graphicFrameLocks noGrp="1"/>
          </p:cNvGraphicFramePr>
          <p:nvPr>
            <p:extLst>
              <p:ext uri="{D42A27DB-BD31-4B8C-83A1-F6EECF244321}">
                <p14:modId xmlns:p14="http://schemas.microsoft.com/office/powerpoint/2010/main" val="905453335"/>
              </p:ext>
            </p:extLst>
          </p:nvPr>
        </p:nvGraphicFramePr>
        <p:xfrm>
          <a:off x="311103" y="2870414"/>
          <a:ext cx="7156497" cy="2849880"/>
        </p:xfrm>
        <a:graphic>
          <a:graphicData uri="http://schemas.openxmlformats.org/drawingml/2006/table">
            <a:tbl>
              <a:tblPr bandRow="1">
                <a:tableStyleId>{5C22544A-7EE6-4342-B048-85BDC9FD1C3A}</a:tableStyleId>
              </a:tblPr>
              <a:tblGrid>
                <a:gridCol w="1589616">
                  <a:extLst>
                    <a:ext uri="{9D8B030D-6E8A-4147-A177-3AD203B41FA5}">
                      <a16:colId xmlns:a16="http://schemas.microsoft.com/office/drawing/2014/main" val="3877536080"/>
                    </a:ext>
                  </a:extLst>
                </a:gridCol>
                <a:gridCol w="3359344">
                  <a:extLst>
                    <a:ext uri="{9D8B030D-6E8A-4147-A177-3AD203B41FA5}">
                      <a16:colId xmlns:a16="http://schemas.microsoft.com/office/drawing/2014/main" val="997153196"/>
                    </a:ext>
                  </a:extLst>
                </a:gridCol>
                <a:gridCol w="2207537">
                  <a:extLst>
                    <a:ext uri="{9D8B030D-6E8A-4147-A177-3AD203B41FA5}">
                      <a16:colId xmlns:a16="http://schemas.microsoft.com/office/drawing/2014/main" val="2302609846"/>
                    </a:ext>
                  </a:extLst>
                </a:gridCol>
              </a:tblGrid>
              <a:tr h="273066">
                <a:tc gridSpan="3">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a:ln>
                            <a:noFill/>
                          </a:ln>
                          <a:solidFill>
                            <a:srgbClr val="143151"/>
                          </a:solidFill>
                          <a:effectLst/>
                          <a:uLnTx/>
                          <a:uFillTx/>
                          <a:latin typeface="Domine" panose="02040503040403060204" pitchFamily="18" charset="0"/>
                          <a:ea typeface="+mn-ea"/>
                          <a:cs typeface="+mn-cs"/>
                        </a:rPr>
                        <a:t>General Preventive Care for Children**</a:t>
                      </a:r>
                    </a:p>
                  </a:txBody>
                  <a:tcPr anchor="ctr">
                    <a:lnB w="38100" cap="flat" cmpd="sng" algn="ctr">
                      <a:solidFill>
                        <a:schemeClr val="bg1"/>
                      </a:solidFill>
                      <a:prstDash val="solid"/>
                      <a:round/>
                      <a:headEnd type="none" w="med" len="med"/>
                      <a:tailEnd type="none" w="med" len="med"/>
                    </a:lnB>
                    <a:solidFill>
                      <a:srgbClr val="C4E4F2"/>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27320959"/>
                  </a:ext>
                </a:extLst>
              </a:tr>
              <a:tr h="203136">
                <a:tc>
                  <a:txBody>
                    <a:bodyPr/>
                    <a:lstStyle/>
                    <a:p>
                      <a:pPr marL="0" marR="0" lvl="0" indent="0" algn="l" defTabSz="77724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en-US" sz="1000" b="1" i="0" u="none" strike="noStrike" kern="1200" cap="none" spc="0" normalizeH="0" baseline="0" noProof="0">
                          <a:ln>
                            <a:noFill/>
                          </a:ln>
                          <a:solidFill>
                            <a:srgbClr val="0E2841"/>
                          </a:solidFill>
                          <a:effectLst/>
                          <a:uLnTx/>
                          <a:uFillTx/>
                          <a:latin typeface="+mn-lt"/>
                          <a:ea typeface="+mn-ea"/>
                          <a:cs typeface="+mn-cs"/>
                        </a:rPr>
                        <a:t>Find an in-network pediatrician before baby’s birth</a:t>
                      </a:r>
                    </a:p>
                  </a:txBody>
                  <a:tcPr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8F4F3"/>
                    </a:solidFill>
                  </a:tcPr>
                </a:tc>
                <a:tc gridSpan="2">
                  <a:txBody>
                    <a:bodyPr/>
                    <a:lstStyle/>
                    <a:p>
                      <a:pPr marL="0" marR="0" lvl="0" indent="0" algn="l" defTabSz="777240" rtl="0" eaLnBrk="1" fontAlgn="auto" latinLnBrk="0" hangingPunct="1">
                        <a:lnSpc>
                          <a:spcPct val="100000"/>
                        </a:lnSpc>
                        <a:spcBef>
                          <a:spcPts val="0"/>
                        </a:spcBef>
                        <a:spcAft>
                          <a:spcPts val="0"/>
                        </a:spcAft>
                        <a:buClr>
                          <a:srgbClr val="17687E"/>
                        </a:buClr>
                        <a:buSzTx/>
                        <a:buFont typeface="Wingdings" panose="05000000000000000000" pitchFamily="2" charset="2"/>
                        <a:buNone/>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Even when your child isn’t sick, it’s important for them to see their doctor for regular checkups. </a:t>
                      </a:r>
                    </a:p>
                  </a:txBody>
                  <a:tcPr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F8F8"/>
                    </a:solidFill>
                  </a:tcPr>
                </a:tc>
                <a:tc hMerge="1">
                  <a:txBody>
                    <a:bodyPr/>
                    <a:lstStyle/>
                    <a:p>
                      <a:pPr marL="0" marR="0" lvl="0" indent="0" algn="l" defTabSz="777240" rtl="0" eaLnBrk="1" fontAlgn="auto" latinLnBrk="0" hangingPunct="1">
                        <a:lnSpc>
                          <a:spcPct val="100000"/>
                        </a:lnSpc>
                        <a:spcBef>
                          <a:spcPts val="0"/>
                        </a:spcBef>
                        <a:spcAft>
                          <a:spcPts val="0"/>
                        </a:spcAft>
                        <a:buClr>
                          <a:srgbClr val="17687E"/>
                        </a:buClr>
                        <a:buSzTx/>
                        <a:buFont typeface="Wingdings" panose="05000000000000000000" pitchFamily="2" charset="2"/>
                        <a:buNone/>
                        <a:tabLst/>
                        <a:defRPr/>
                      </a:pPr>
                      <a:endParaRPr kumimoji="0" lang="en-US" sz="1050" b="1" i="0" u="none" strike="noStrike" kern="1200" cap="none" spc="0" normalizeH="0" baseline="0" noProof="0">
                        <a:ln>
                          <a:noFill/>
                        </a:ln>
                        <a:solidFill>
                          <a:prstClr val="black"/>
                        </a:solidFill>
                        <a:effectLst/>
                        <a:uLnTx/>
                        <a:uFillTx/>
                        <a:latin typeface="+mn-lt"/>
                        <a:ea typeface="+mn-ea"/>
                        <a:cs typeface="+mn-cs"/>
                      </a:endParaRPr>
                    </a:p>
                  </a:txBody>
                  <a:tcPr anchor="ctr">
                    <a:lnL w="381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927022796"/>
                  </a:ext>
                </a:extLst>
              </a:tr>
              <a:tr h="1523421">
                <a:tc>
                  <a:txBody>
                    <a:bodyPr/>
                    <a:lstStyle/>
                    <a:p>
                      <a:pPr marL="0" marR="0" lvl="0" indent="0" algn="l" defTabSz="77724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en-US" sz="1000" b="1" i="0" u="none" strike="noStrike" kern="1200" cap="none" spc="0" normalizeH="0" baseline="0" noProof="0">
                          <a:ln>
                            <a:noFill/>
                          </a:ln>
                          <a:solidFill>
                            <a:prstClr val="black"/>
                          </a:solidFill>
                          <a:effectLst/>
                          <a:uLnTx/>
                          <a:uFillTx/>
                          <a:latin typeface="+mn-lt"/>
                          <a:ea typeface="+mn-ea"/>
                          <a:cs typeface="+mn-cs"/>
                        </a:rPr>
                        <a:t>Children may receive age-appropriate preventive exams and counseling, including:</a:t>
                      </a:r>
                    </a:p>
                  </a:txBody>
                  <a:tcPr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8F4F3"/>
                    </a:solidFill>
                  </a:tcPr>
                </a:tc>
                <a:tc>
                  <a:txBody>
                    <a:bodyPr/>
                    <a:lstStyle/>
                    <a:p>
                      <a:pPr marL="171450" marR="0" lvl="0" indent="-171450" algn="l" defTabSz="777240" rtl="0" eaLnBrk="1" fontAlgn="auto" latinLnBrk="0" hangingPunct="1">
                        <a:lnSpc>
                          <a:spcPct val="100000"/>
                        </a:lnSpc>
                        <a:spcBef>
                          <a:spcPts val="0"/>
                        </a:spcBef>
                        <a:spcAft>
                          <a:spcPts val="0"/>
                        </a:spcAft>
                        <a:buClr>
                          <a:srgbClr val="0074B3"/>
                        </a:buClr>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Well-child exams and vaccinations as shown on the next page</a:t>
                      </a:r>
                    </a:p>
                    <a:p>
                      <a:pPr marL="171450" marR="0" lvl="0" indent="-171450" algn="l" defTabSz="777240" rtl="0" eaLnBrk="1" fontAlgn="auto" latinLnBrk="0" hangingPunct="1">
                        <a:lnSpc>
                          <a:spcPct val="100000"/>
                        </a:lnSpc>
                        <a:spcBef>
                          <a:spcPts val="0"/>
                        </a:spcBef>
                        <a:spcAft>
                          <a:spcPts val="0"/>
                        </a:spcAft>
                        <a:buClr>
                          <a:srgbClr val="0074B3"/>
                        </a:buClr>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Newborn hearing, jaundice, PKU, metabolic, and select other screenings (up to 62 days of age)</a:t>
                      </a:r>
                    </a:p>
                    <a:p>
                      <a:pPr marL="171450" marR="0" lvl="0" indent="-171450" algn="l" defTabSz="777240" rtl="0" eaLnBrk="1" fontAlgn="auto" latinLnBrk="0" hangingPunct="1">
                        <a:lnSpc>
                          <a:spcPct val="100000"/>
                        </a:lnSpc>
                        <a:spcBef>
                          <a:spcPts val="0"/>
                        </a:spcBef>
                        <a:spcAft>
                          <a:spcPts val="0"/>
                        </a:spcAft>
                        <a:buClr>
                          <a:srgbClr val="0074B3"/>
                        </a:buClr>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Skin cancer counseling (ages 6 months-24 years for those with fair skin type)</a:t>
                      </a:r>
                    </a:p>
                    <a:p>
                      <a:pPr marL="171450" marR="0" lvl="0" indent="-171450" algn="l" defTabSz="777240" rtl="0" eaLnBrk="1" fontAlgn="auto" latinLnBrk="0" hangingPunct="1">
                        <a:lnSpc>
                          <a:spcPct val="100000"/>
                        </a:lnSpc>
                        <a:spcBef>
                          <a:spcPts val="0"/>
                        </a:spcBef>
                        <a:spcAft>
                          <a:spcPts val="0"/>
                        </a:spcAft>
                        <a:buClr>
                          <a:srgbClr val="0074B3"/>
                        </a:buClr>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Dental cavities (up to age 6, starting with first tooth)</a:t>
                      </a:r>
                    </a:p>
                    <a:p>
                      <a:pPr marL="171450" marR="0" lvl="0" indent="-171450" algn="l" defTabSz="777240" rtl="0" eaLnBrk="1" fontAlgn="auto" latinLnBrk="0" hangingPunct="1">
                        <a:lnSpc>
                          <a:spcPct val="100000"/>
                        </a:lnSpc>
                        <a:spcBef>
                          <a:spcPts val="0"/>
                        </a:spcBef>
                        <a:spcAft>
                          <a:spcPts val="0"/>
                        </a:spcAft>
                        <a:buClr>
                          <a:srgbClr val="0074B3"/>
                        </a:buClr>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Scoliosis, adolescent idiopathic</a:t>
                      </a:r>
                    </a:p>
                    <a:p>
                      <a:pPr marL="171450" marR="0" lvl="0" indent="-171450" algn="l" defTabSz="777240" rtl="0" eaLnBrk="1" fontAlgn="auto" latinLnBrk="0" hangingPunct="1">
                        <a:lnSpc>
                          <a:spcPct val="100000"/>
                        </a:lnSpc>
                        <a:spcBef>
                          <a:spcPts val="0"/>
                        </a:spcBef>
                        <a:spcAft>
                          <a:spcPts val="0"/>
                        </a:spcAft>
                        <a:buClr>
                          <a:srgbClr val="0074B3"/>
                        </a:buClr>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Hepatitis B/C, HIV, and Cholesterol screening (if at risk)</a:t>
                      </a:r>
                    </a:p>
                  </a:txBody>
                  <a:tcPr anchor="ctr">
                    <a:lnL w="381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8F8F8"/>
                    </a:solidFill>
                  </a:tcPr>
                </a:tc>
                <a:tc>
                  <a:txBody>
                    <a:bodyPr/>
                    <a:lstStyle/>
                    <a:p>
                      <a:pPr marL="171450" marR="0" lvl="0" indent="-171450" algn="l" defTabSz="777240" rtl="0" eaLnBrk="1" fontAlgn="auto" latinLnBrk="0" hangingPunct="1">
                        <a:lnSpc>
                          <a:spcPct val="100000"/>
                        </a:lnSpc>
                        <a:spcBef>
                          <a:spcPts val="0"/>
                        </a:spcBef>
                        <a:spcAft>
                          <a:spcPts val="0"/>
                        </a:spcAft>
                        <a:buClr>
                          <a:srgbClr val="0074B3"/>
                        </a:buClr>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Eye exam (ages 3-5)</a:t>
                      </a:r>
                    </a:p>
                    <a:p>
                      <a:pPr marL="171450" marR="0" lvl="0" indent="-171450" algn="l" defTabSz="777240" rtl="0" eaLnBrk="1" fontAlgn="auto" latinLnBrk="0" hangingPunct="1">
                        <a:lnSpc>
                          <a:spcPct val="100000"/>
                        </a:lnSpc>
                        <a:spcBef>
                          <a:spcPts val="0"/>
                        </a:spcBef>
                        <a:spcAft>
                          <a:spcPts val="0"/>
                        </a:spcAft>
                        <a:buClr>
                          <a:srgbClr val="0074B3"/>
                        </a:buClr>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Obesity (starting at age 6)</a:t>
                      </a:r>
                    </a:p>
                    <a:p>
                      <a:pPr marL="171450" marR="0" lvl="0" indent="-171450" algn="l" defTabSz="777240" rtl="0" eaLnBrk="1" fontAlgn="auto" latinLnBrk="0" hangingPunct="1">
                        <a:lnSpc>
                          <a:spcPct val="100000"/>
                        </a:lnSpc>
                        <a:spcBef>
                          <a:spcPts val="0"/>
                        </a:spcBef>
                        <a:spcAft>
                          <a:spcPts val="0"/>
                        </a:spcAft>
                        <a:buClr>
                          <a:srgbClr val="0074B3"/>
                        </a:buClr>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Anemia and lead poisoning screenings</a:t>
                      </a:r>
                    </a:p>
                    <a:p>
                      <a:pPr marL="171450" marR="0" lvl="0" indent="-171450" algn="l" defTabSz="777240" rtl="0" eaLnBrk="1" fontAlgn="auto" latinLnBrk="0" hangingPunct="1">
                        <a:lnSpc>
                          <a:spcPct val="100000"/>
                        </a:lnSpc>
                        <a:spcBef>
                          <a:spcPts val="0"/>
                        </a:spcBef>
                        <a:spcAft>
                          <a:spcPts val="0"/>
                        </a:spcAft>
                        <a:buClr>
                          <a:srgbClr val="0074B3"/>
                        </a:buClr>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Anxiety, depression, abuse, suicide risk screenings</a:t>
                      </a:r>
                    </a:p>
                    <a:p>
                      <a:pPr marL="171450" marR="0" lvl="0" indent="-171450" algn="l" defTabSz="777240" rtl="0" eaLnBrk="1" fontAlgn="auto" latinLnBrk="0" hangingPunct="1">
                        <a:lnSpc>
                          <a:spcPct val="100000"/>
                        </a:lnSpc>
                        <a:spcBef>
                          <a:spcPts val="0"/>
                        </a:spcBef>
                        <a:spcAft>
                          <a:spcPts val="0"/>
                        </a:spcAft>
                        <a:buClr>
                          <a:srgbClr val="0074B3"/>
                        </a:buClr>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Alcohol and drug misuse</a:t>
                      </a:r>
                    </a:p>
                    <a:p>
                      <a:pPr marL="171450" marR="0" lvl="0" indent="-171450" algn="l" defTabSz="777240" rtl="0" eaLnBrk="1" fontAlgn="auto" latinLnBrk="0" hangingPunct="1">
                        <a:lnSpc>
                          <a:spcPct val="100000"/>
                        </a:lnSpc>
                        <a:spcBef>
                          <a:spcPts val="0"/>
                        </a:spcBef>
                        <a:spcAft>
                          <a:spcPts val="0"/>
                        </a:spcAft>
                        <a:buClr>
                          <a:srgbClr val="0074B3"/>
                        </a:buClr>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Sexually transmitted disease screenings</a:t>
                      </a:r>
                    </a:p>
                  </a:txBody>
                  <a:tcPr anchor="ctr">
                    <a:lnL w="38100" cap="flat" cmpd="sng" algn="ctr">
                      <a:noFill/>
                      <a:prstDash val="solid"/>
                      <a:round/>
                      <a:headEnd type="none" w="med" len="med"/>
                      <a:tailEnd type="none" w="med" len="med"/>
                    </a:lnL>
                    <a:lnR w="12700" cmpd="sng">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8F8F8"/>
                    </a:solidFill>
                  </a:tcPr>
                </a:tc>
                <a:extLst>
                  <a:ext uri="{0D108BD9-81ED-4DB2-BD59-A6C34878D82A}">
                    <a16:rowId xmlns:a16="http://schemas.microsoft.com/office/drawing/2014/main" val="2560902973"/>
                  </a:ext>
                </a:extLst>
              </a:tr>
              <a:tr h="388041">
                <a:tc>
                  <a:txBody>
                    <a:bodyPr/>
                    <a:lstStyle/>
                    <a:p>
                      <a:pPr marL="0" marR="0" lvl="0" indent="0" algn="l" defTabSz="77724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en-US" sz="1000" b="1" i="0" u="none" strike="noStrike" kern="1200" cap="none" spc="0" normalizeH="0" baseline="0" noProof="0">
                          <a:ln>
                            <a:noFill/>
                          </a:ln>
                          <a:solidFill>
                            <a:prstClr val="black"/>
                          </a:solidFill>
                          <a:effectLst/>
                          <a:uLnTx/>
                          <a:uFillTx/>
                          <a:latin typeface="+mn-lt"/>
                          <a:ea typeface="+mn-ea"/>
                          <a:cs typeface="+mn-cs"/>
                        </a:rPr>
                        <a:t>Preventive Medications: </a:t>
                      </a:r>
                    </a:p>
                  </a:txBody>
                  <a:tcPr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E8F4F3"/>
                    </a:solidFill>
                  </a:tcPr>
                </a:tc>
                <a:tc gridSpan="2">
                  <a:txBody>
                    <a:bodyPr/>
                    <a:lstStyle/>
                    <a:p>
                      <a:pPr marL="171450" marR="0" lvl="0" indent="-171450" algn="l" defTabSz="777240" rtl="0" eaLnBrk="1" fontAlgn="auto" latinLnBrk="0" hangingPunct="1">
                        <a:lnSpc>
                          <a:spcPct val="100000"/>
                        </a:lnSpc>
                        <a:spcBef>
                          <a:spcPts val="0"/>
                        </a:spcBef>
                        <a:spcAft>
                          <a:spcPts val="0"/>
                        </a:spcAft>
                        <a:buClr>
                          <a:srgbClr val="0074B3"/>
                        </a:buClr>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Inhaled corticosteroids if diagnosed with asthma </a:t>
                      </a:r>
                    </a:p>
                    <a:p>
                      <a:pPr marL="171450" marR="0" lvl="0" indent="-171450" algn="l" defTabSz="777240" rtl="0" eaLnBrk="1" fontAlgn="auto" latinLnBrk="0" hangingPunct="1">
                        <a:lnSpc>
                          <a:spcPct val="100000"/>
                        </a:lnSpc>
                        <a:spcBef>
                          <a:spcPts val="0"/>
                        </a:spcBef>
                        <a:spcAft>
                          <a:spcPts val="0"/>
                        </a:spcAft>
                        <a:buClr>
                          <a:srgbClr val="0074B3"/>
                        </a:buClr>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Insulin and other glucose lowering agents, A1c testing and glucometer</a:t>
                      </a:r>
                    </a:p>
                  </a:txBody>
                  <a:tcPr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solidFill>
                      <a:srgbClr val="F8F8F8"/>
                    </a:solidFill>
                  </a:tcPr>
                </a:tc>
                <a:tc hMerge="1">
                  <a:txBody>
                    <a:bodyPr/>
                    <a:lstStyle/>
                    <a:p>
                      <a:endParaRPr lang="en-US"/>
                    </a:p>
                  </a:txBody>
                  <a:tcPr/>
                </a:tc>
                <a:extLst>
                  <a:ext uri="{0D108BD9-81ED-4DB2-BD59-A6C34878D82A}">
                    <a16:rowId xmlns:a16="http://schemas.microsoft.com/office/drawing/2014/main" val="2987543684"/>
                  </a:ext>
                </a:extLst>
              </a:tr>
            </a:tbl>
          </a:graphicData>
        </a:graphic>
      </p:graphicFrame>
      <p:graphicFrame>
        <p:nvGraphicFramePr>
          <p:cNvPr id="8" name="Table 7">
            <a:extLst>
              <a:ext uri="{FF2B5EF4-FFF2-40B4-BE49-F238E27FC236}">
                <a16:creationId xmlns:a16="http://schemas.microsoft.com/office/drawing/2014/main" id="{52432BDC-4825-A268-4FA7-8F592A87C7D4}"/>
              </a:ext>
            </a:extLst>
          </p:cNvPr>
          <p:cNvGraphicFramePr>
            <a:graphicFrameLocks noGrp="1"/>
          </p:cNvGraphicFramePr>
          <p:nvPr>
            <p:extLst>
              <p:ext uri="{D42A27DB-BD31-4B8C-83A1-F6EECF244321}">
                <p14:modId xmlns:p14="http://schemas.microsoft.com/office/powerpoint/2010/main" val="506915224"/>
              </p:ext>
            </p:extLst>
          </p:nvPr>
        </p:nvGraphicFramePr>
        <p:xfrm>
          <a:off x="309307" y="5739417"/>
          <a:ext cx="7173934" cy="2484120"/>
        </p:xfrm>
        <a:graphic>
          <a:graphicData uri="http://schemas.openxmlformats.org/drawingml/2006/table">
            <a:tbl>
              <a:tblPr bandRow="1">
                <a:tableStyleId>{5C22544A-7EE6-4342-B048-85BDC9FD1C3A}</a:tableStyleId>
              </a:tblPr>
              <a:tblGrid>
                <a:gridCol w="1136977">
                  <a:extLst>
                    <a:ext uri="{9D8B030D-6E8A-4147-A177-3AD203B41FA5}">
                      <a16:colId xmlns:a16="http://schemas.microsoft.com/office/drawing/2014/main" val="1149526087"/>
                    </a:ext>
                  </a:extLst>
                </a:gridCol>
                <a:gridCol w="2201588">
                  <a:extLst>
                    <a:ext uri="{9D8B030D-6E8A-4147-A177-3AD203B41FA5}">
                      <a16:colId xmlns:a16="http://schemas.microsoft.com/office/drawing/2014/main" val="2780357071"/>
                    </a:ext>
                  </a:extLst>
                </a:gridCol>
                <a:gridCol w="3835369">
                  <a:extLst>
                    <a:ext uri="{9D8B030D-6E8A-4147-A177-3AD203B41FA5}">
                      <a16:colId xmlns:a16="http://schemas.microsoft.com/office/drawing/2014/main" val="2790789458"/>
                    </a:ext>
                  </a:extLst>
                </a:gridCol>
              </a:tblGrid>
              <a:tr h="0">
                <a:tc gridSpan="3">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143151"/>
                          </a:solidFill>
                          <a:effectLst/>
                          <a:uLnTx/>
                          <a:uFillTx/>
                          <a:latin typeface="Domine" panose="02040503040403060204" pitchFamily="18" charset="0"/>
                          <a:ea typeface="+mn-ea"/>
                          <a:cs typeface="+mn-cs"/>
                        </a:rPr>
                        <a:t>General Preventive Care for Those Who Are or Who May Become Pregnant**</a:t>
                      </a:r>
                    </a:p>
                  </a:txBody>
                  <a:tcPr>
                    <a:lnB w="38100" cap="flat" cmpd="sng" algn="ctr">
                      <a:solidFill>
                        <a:schemeClr val="bg1"/>
                      </a:solidFill>
                      <a:prstDash val="solid"/>
                      <a:round/>
                      <a:headEnd type="none" w="med" len="med"/>
                      <a:tailEnd type="none" w="med" len="med"/>
                    </a:lnB>
                    <a:solidFill>
                      <a:srgbClr val="C4E4F2"/>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09824836"/>
                  </a:ext>
                </a:extLst>
              </a:tr>
              <a:tr h="166652">
                <a:tc gridSpan="3">
                  <a:txBody>
                    <a:bodyPr/>
                    <a:lstStyle/>
                    <a:p>
                      <a:pPr marL="0" marR="0" lvl="0" indent="0" algn="l" defTabSz="77724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en-US" sz="1050" b="1" i="0" u="none" strike="noStrike" kern="1200" cap="none" spc="0" normalizeH="0" baseline="0" noProof="0">
                          <a:ln>
                            <a:noFill/>
                          </a:ln>
                          <a:solidFill>
                            <a:srgbClr val="0E2841"/>
                          </a:solidFill>
                          <a:effectLst/>
                          <a:uLnTx/>
                          <a:uFillTx/>
                          <a:latin typeface="+mn-lt"/>
                          <a:ea typeface="+mn-ea"/>
                          <a:cs typeface="+mn-cs"/>
                        </a:rPr>
                        <a:t>Find an in-network primary care provider (PCP) and obstetrician/gynecologist (OB/GYN) before pregnancy</a:t>
                      </a:r>
                      <a:endParaRPr kumimoji="0" lang="en-US" sz="1050" b="1" i="0" u="none" strike="noStrike" kern="1200" cap="none" spc="0" normalizeH="0" baseline="0" noProof="0">
                        <a:ln>
                          <a:noFill/>
                        </a:ln>
                        <a:solidFill>
                          <a:prstClr val="black"/>
                        </a:solidFill>
                        <a:effectLst/>
                        <a:uLnTx/>
                        <a:uFillTx/>
                        <a:latin typeface="+mn-lt"/>
                        <a:ea typeface="+mn-ea"/>
                        <a:cs typeface="+mn-cs"/>
                      </a:endParaRPr>
                    </a:p>
                  </a:txBody>
                  <a:tcPr anchor="ct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8F4F3"/>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41817866"/>
                  </a:ext>
                </a:extLst>
              </a:tr>
              <a:tr h="0">
                <a:tc>
                  <a:txBody>
                    <a:bodyPr/>
                    <a:lstStyle/>
                    <a:p>
                      <a:pPr marL="0" marR="0" lvl="0" indent="0" algn="l" defTabSz="6858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en-US" sz="1000" b="1" i="0" u="none" strike="noStrike" kern="1200" cap="none" spc="0" normalizeH="0" baseline="0" noProof="0">
                          <a:ln>
                            <a:noFill/>
                          </a:ln>
                          <a:solidFill>
                            <a:prstClr val="black"/>
                          </a:solidFill>
                          <a:effectLst/>
                          <a:uLnTx/>
                          <a:uFillTx/>
                          <a:latin typeface="+mn-lt"/>
                          <a:ea typeface="+mn-ea"/>
                          <a:cs typeface="+mn-cs"/>
                        </a:rPr>
                        <a:t>Screenings and counseling for: </a:t>
                      </a:r>
                    </a:p>
                  </a:txBody>
                  <a:tcPr anchor="ctr">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BF5E4"/>
                    </a:solidFill>
                  </a:tcPr>
                </a:tc>
                <a:tc>
                  <a:txBody>
                    <a:bodyPr/>
                    <a:lstStyle/>
                    <a:p>
                      <a:pPr marL="171450" marR="0" lvl="0" indent="-171450" algn="l" defTabSz="777240" rtl="0" eaLnBrk="1" fontAlgn="auto" latinLnBrk="0" hangingPunct="1">
                        <a:lnSpc>
                          <a:spcPct val="100000"/>
                        </a:lnSpc>
                        <a:spcBef>
                          <a:spcPts val="0"/>
                        </a:spcBef>
                        <a:spcAft>
                          <a:spcPts val="0"/>
                        </a:spcAft>
                        <a:buClr>
                          <a:srgbClr val="0074B3"/>
                        </a:buClr>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Gestational diabetes and anemia</a:t>
                      </a:r>
                    </a:p>
                    <a:p>
                      <a:pPr marL="171450" marR="0" lvl="0" indent="-171450" algn="l" defTabSz="777240" rtl="0" eaLnBrk="1" fontAlgn="auto" latinLnBrk="0" hangingPunct="1">
                        <a:lnSpc>
                          <a:spcPct val="100000"/>
                        </a:lnSpc>
                        <a:spcBef>
                          <a:spcPts val="0"/>
                        </a:spcBef>
                        <a:spcAft>
                          <a:spcPts val="0"/>
                        </a:spcAft>
                        <a:buClr>
                          <a:srgbClr val="0074B3"/>
                        </a:buClr>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Hepatitis B and HIV</a:t>
                      </a:r>
                    </a:p>
                    <a:p>
                      <a:pPr marL="171450" marR="0" lvl="0" indent="-171450" algn="l" defTabSz="777240" rtl="0" eaLnBrk="1" fontAlgn="auto" latinLnBrk="0" hangingPunct="1">
                        <a:lnSpc>
                          <a:spcPct val="100000"/>
                        </a:lnSpc>
                        <a:spcBef>
                          <a:spcPts val="0"/>
                        </a:spcBef>
                        <a:spcAft>
                          <a:spcPts val="0"/>
                        </a:spcAft>
                        <a:buClr>
                          <a:srgbClr val="0074B3"/>
                        </a:buClr>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Preeclampsia prevention </a:t>
                      </a:r>
                    </a:p>
                    <a:p>
                      <a:pPr marL="171450" marR="0" lvl="0" indent="-171450" algn="l" defTabSz="777240" rtl="0" eaLnBrk="1" fontAlgn="auto" latinLnBrk="0" hangingPunct="1">
                        <a:lnSpc>
                          <a:spcPct val="100000"/>
                        </a:lnSpc>
                        <a:spcBef>
                          <a:spcPts val="0"/>
                        </a:spcBef>
                        <a:spcAft>
                          <a:spcPts val="0"/>
                        </a:spcAft>
                        <a:buClr>
                          <a:srgbClr val="0074B3"/>
                        </a:buClr>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Rh incompatibility </a:t>
                      </a:r>
                    </a:p>
                    <a:p>
                      <a:pPr marL="171450" marR="0" lvl="0" indent="-171450" algn="l" defTabSz="777240" rtl="0" eaLnBrk="1" fontAlgn="auto" latinLnBrk="0" hangingPunct="1">
                        <a:lnSpc>
                          <a:spcPct val="100000"/>
                        </a:lnSpc>
                        <a:spcBef>
                          <a:spcPts val="0"/>
                        </a:spcBef>
                        <a:spcAft>
                          <a:spcPts val="0"/>
                        </a:spcAft>
                        <a:buClr>
                          <a:srgbClr val="0074B3"/>
                        </a:buClr>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Bacterial vaginosis </a:t>
                      </a:r>
                    </a:p>
                  </a:txBody>
                  <a:tcPr anchor="ctr">
                    <a:lnL w="381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8F8F8"/>
                    </a:solidFill>
                  </a:tcPr>
                </a:tc>
                <a:tc>
                  <a:txBody>
                    <a:bodyPr/>
                    <a:lstStyle/>
                    <a:p>
                      <a:pPr marL="171450" marR="0" lvl="0" indent="-171450" algn="l" defTabSz="777240" rtl="0" eaLnBrk="1" fontAlgn="auto" latinLnBrk="0" hangingPunct="1">
                        <a:lnSpc>
                          <a:spcPct val="100000"/>
                        </a:lnSpc>
                        <a:spcBef>
                          <a:spcPts val="0"/>
                        </a:spcBef>
                        <a:spcAft>
                          <a:spcPts val="0"/>
                        </a:spcAft>
                        <a:buClr>
                          <a:srgbClr val="0074B3"/>
                        </a:buClr>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Expanded tobacco use</a:t>
                      </a:r>
                    </a:p>
                    <a:p>
                      <a:pPr marL="171450" marR="0" lvl="0" indent="-171450" algn="l" defTabSz="777240" rtl="0" eaLnBrk="1" fontAlgn="auto" latinLnBrk="0" hangingPunct="1">
                        <a:lnSpc>
                          <a:spcPct val="100000"/>
                        </a:lnSpc>
                        <a:spcBef>
                          <a:spcPts val="0"/>
                        </a:spcBef>
                        <a:spcAft>
                          <a:spcPts val="0"/>
                        </a:spcAft>
                        <a:buClr>
                          <a:srgbClr val="0074B3"/>
                        </a:buClr>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Healthy pregnancy weight</a:t>
                      </a:r>
                    </a:p>
                    <a:p>
                      <a:pPr marL="171450" marR="0" lvl="0" indent="-171450" algn="l" defTabSz="777240" rtl="0" eaLnBrk="1" fontAlgn="auto" latinLnBrk="0" hangingPunct="1">
                        <a:lnSpc>
                          <a:spcPct val="100000"/>
                        </a:lnSpc>
                        <a:spcBef>
                          <a:spcPts val="0"/>
                        </a:spcBef>
                        <a:spcAft>
                          <a:spcPts val="0"/>
                        </a:spcAft>
                        <a:buClr>
                          <a:srgbClr val="0074B3"/>
                        </a:buClr>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Neural tube defects, ultrasound, and home uterine monitoring (if high risk)</a:t>
                      </a:r>
                    </a:p>
                    <a:p>
                      <a:pPr marL="171450" marR="0" lvl="0" indent="-171450" algn="l" defTabSz="777240" rtl="0" eaLnBrk="1" fontAlgn="auto" latinLnBrk="0" hangingPunct="1">
                        <a:lnSpc>
                          <a:spcPct val="100000"/>
                        </a:lnSpc>
                        <a:spcBef>
                          <a:spcPts val="0"/>
                        </a:spcBef>
                        <a:spcAft>
                          <a:spcPts val="0"/>
                        </a:spcAft>
                        <a:buClr>
                          <a:srgbClr val="0074B3"/>
                        </a:buClr>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Breastfeeding support and counseling</a:t>
                      </a:r>
                    </a:p>
                    <a:p>
                      <a:pPr marL="171450" marR="0" lvl="0" indent="-171450" algn="l" defTabSz="777240" rtl="0" eaLnBrk="1" fontAlgn="auto" latinLnBrk="0" hangingPunct="1">
                        <a:lnSpc>
                          <a:spcPct val="100000"/>
                        </a:lnSpc>
                        <a:spcBef>
                          <a:spcPts val="0"/>
                        </a:spcBef>
                        <a:spcAft>
                          <a:spcPts val="0"/>
                        </a:spcAft>
                        <a:buClr>
                          <a:srgbClr val="0074B3"/>
                        </a:buClr>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Maternal depression screenings for mothers at well-baby visits</a:t>
                      </a:r>
                    </a:p>
                  </a:txBody>
                  <a:tcPr anchor="ctr">
                    <a:lnL w="38100" cap="flat" cmpd="sng" algn="ctr">
                      <a:noFill/>
                      <a:prstDash val="solid"/>
                      <a:round/>
                      <a:headEnd type="none" w="med" len="med"/>
                      <a:tailEnd type="none" w="med" len="med"/>
                    </a:lnL>
                    <a:lnR w="12700" cmpd="sng">
                      <a:noFill/>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8F8F8"/>
                    </a:solidFill>
                  </a:tcPr>
                </a:tc>
                <a:extLst>
                  <a:ext uri="{0D108BD9-81ED-4DB2-BD59-A6C34878D82A}">
                    <a16:rowId xmlns:a16="http://schemas.microsoft.com/office/drawing/2014/main" val="3283937740"/>
                  </a:ext>
                </a:extLst>
              </a:tr>
              <a:tr h="203341">
                <a:tc>
                  <a:txBody>
                    <a:bodyPr/>
                    <a:lstStyle/>
                    <a:p>
                      <a:pPr marL="0" marR="0" lvl="0" indent="0" algn="l" defTabSz="77724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en-US" sz="1000" b="1" i="0" u="none" strike="noStrike" kern="1200" cap="none" spc="0" normalizeH="0" baseline="0" noProof="0">
                          <a:ln>
                            <a:noFill/>
                          </a:ln>
                          <a:solidFill>
                            <a:prstClr val="black"/>
                          </a:solidFill>
                          <a:effectLst/>
                          <a:uLnTx/>
                          <a:uFillTx/>
                          <a:latin typeface="+mn-lt"/>
                          <a:ea typeface="+mn-ea"/>
                          <a:cs typeface="+mn-cs"/>
                        </a:rPr>
                        <a:t>Preventive Medications: </a:t>
                      </a:r>
                    </a:p>
                  </a:txBody>
                  <a:tcPr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BF5E4"/>
                    </a:solidFill>
                  </a:tcPr>
                </a:tc>
                <a:tc gridSpan="2">
                  <a:txBody>
                    <a:bodyPr/>
                    <a:lstStyle/>
                    <a:p>
                      <a:pPr marL="171450" marR="0" lvl="0" indent="-171450" algn="l" defTabSz="777240" rtl="0" eaLnBrk="1" fontAlgn="auto" latinLnBrk="0" hangingPunct="1">
                        <a:lnSpc>
                          <a:spcPct val="100000"/>
                        </a:lnSpc>
                        <a:spcBef>
                          <a:spcPts val="0"/>
                        </a:spcBef>
                        <a:spcAft>
                          <a:spcPts val="0"/>
                        </a:spcAft>
                        <a:buClr>
                          <a:srgbClr val="0074B3"/>
                        </a:buClr>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Birth control </a:t>
                      </a:r>
                    </a:p>
                    <a:p>
                      <a:pPr marL="171450" marR="0" lvl="0" indent="-171450" algn="l" defTabSz="777240" rtl="0" eaLnBrk="1" fontAlgn="auto" latinLnBrk="0" hangingPunct="1">
                        <a:lnSpc>
                          <a:spcPct val="100000"/>
                        </a:lnSpc>
                        <a:spcBef>
                          <a:spcPts val="0"/>
                        </a:spcBef>
                        <a:spcAft>
                          <a:spcPts val="0"/>
                        </a:spcAft>
                        <a:buClr>
                          <a:srgbClr val="0074B3"/>
                        </a:buClr>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Folic acid supplements</a:t>
                      </a:r>
                    </a:p>
                  </a:txBody>
                  <a:tcPr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8F8F8"/>
                    </a:solidFill>
                  </a:tcPr>
                </a:tc>
                <a:tc hMerge="1">
                  <a:txBody>
                    <a:bodyPr/>
                    <a:lstStyle/>
                    <a:p>
                      <a:endParaRPr lang="en-US"/>
                    </a:p>
                  </a:txBody>
                  <a:tcPr/>
                </a:tc>
                <a:extLst>
                  <a:ext uri="{0D108BD9-81ED-4DB2-BD59-A6C34878D82A}">
                    <a16:rowId xmlns:a16="http://schemas.microsoft.com/office/drawing/2014/main" val="3748024045"/>
                  </a:ext>
                </a:extLst>
              </a:tr>
              <a:tr h="127822">
                <a:tc>
                  <a:txBody>
                    <a:bodyPr/>
                    <a:lstStyle/>
                    <a:p>
                      <a:pPr marL="0" marR="0" lvl="0" indent="0" algn="l" defTabSz="77724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en-US" sz="1000" b="1" i="0" u="none" strike="noStrike" kern="1200" cap="none" spc="0" normalizeH="0" baseline="0" noProof="0">
                          <a:ln>
                            <a:noFill/>
                          </a:ln>
                          <a:solidFill>
                            <a:prstClr val="black"/>
                          </a:solidFill>
                          <a:effectLst/>
                          <a:uLnTx/>
                          <a:uFillTx/>
                          <a:latin typeface="+mn-lt"/>
                          <a:ea typeface="+mn-ea"/>
                          <a:cs typeface="+mn-cs"/>
                        </a:rPr>
                        <a:t>Procedures:</a:t>
                      </a:r>
                    </a:p>
                  </a:txBody>
                  <a:tcPr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FBF5E4"/>
                    </a:solidFill>
                  </a:tcPr>
                </a:tc>
                <a:tc gridSpan="2">
                  <a:txBody>
                    <a:bodyPr/>
                    <a:lstStyle/>
                    <a:p>
                      <a:pPr marL="171450" marR="0" lvl="0" indent="-171450" algn="l" defTabSz="777240" rtl="0" eaLnBrk="1" fontAlgn="auto" latinLnBrk="0" hangingPunct="1">
                        <a:lnSpc>
                          <a:spcPct val="100000"/>
                        </a:lnSpc>
                        <a:spcBef>
                          <a:spcPts val="0"/>
                        </a:spcBef>
                        <a:spcAft>
                          <a:spcPts val="0"/>
                        </a:spcAft>
                        <a:buClr>
                          <a:srgbClr val="0074B3"/>
                        </a:buClr>
                        <a:buSzTx/>
                        <a:buFont typeface="Arial" panose="020B0604020202020204" pitchFamily="34" charset="0"/>
                        <a:buChar char="•"/>
                        <a:tabLst/>
                        <a:defRPr/>
                      </a:pPr>
                      <a:r>
                        <a:rPr kumimoji="0" lang="en-US" sz="1000" b="0" i="0" u="none" strike="noStrike" kern="1200" cap="none" spc="0" normalizeH="0" baseline="0" noProof="0">
                          <a:ln>
                            <a:noFill/>
                          </a:ln>
                          <a:solidFill>
                            <a:prstClr val="black"/>
                          </a:solidFill>
                          <a:effectLst/>
                          <a:uLnTx/>
                          <a:uFillTx/>
                          <a:latin typeface="+mn-lt"/>
                          <a:ea typeface="+mn-ea"/>
                          <a:cs typeface="+mn-cs"/>
                        </a:rPr>
                        <a:t>Tubal Ligation</a:t>
                      </a:r>
                    </a:p>
                  </a:txBody>
                  <a:tcPr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solidFill>
                      <a:srgbClr val="F8F8F8"/>
                    </a:solidFill>
                  </a:tcPr>
                </a:tc>
                <a:tc hMerge="1">
                  <a:txBody>
                    <a:bodyPr/>
                    <a:lstStyle/>
                    <a:p>
                      <a:endParaRPr lang="en-US"/>
                    </a:p>
                  </a:txBody>
                  <a:tcPr/>
                </a:tc>
                <a:extLst>
                  <a:ext uri="{0D108BD9-81ED-4DB2-BD59-A6C34878D82A}">
                    <a16:rowId xmlns:a16="http://schemas.microsoft.com/office/drawing/2014/main" val="1873322884"/>
                  </a:ext>
                </a:extLst>
              </a:tr>
            </a:tbl>
          </a:graphicData>
        </a:graphic>
      </p:graphicFrame>
    </p:spTree>
    <p:extLst>
      <p:ext uri="{BB962C8B-B14F-4D97-AF65-F5344CB8AC3E}">
        <p14:creationId xmlns:p14="http://schemas.microsoft.com/office/powerpoint/2010/main" val="4108552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TextBox 154">
            <a:extLst>
              <a:ext uri="{FF2B5EF4-FFF2-40B4-BE49-F238E27FC236}">
                <a16:creationId xmlns:a16="http://schemas.microsoft.com/office/drawing/2014/main" id="{0B436B2A-EC12-3522-8083-9824B861975F}"/>
              </a:ext>
            </a:extLst>
          </p:cNvPr>
          <p:cNvSpPr txBox="1"/>
          <p:nvPr/>
        </p:nvSpPr>
        <p:spPr>
          <a:xfrm>
            <a:off x="474302" y="337509"/>
            <a:ext cx="5531293" cy="954107"/>
          </a:xfrm>
          <a:prstGeom prst="rect">
            <a:avLst/>
          </a:prstGeom>
          <a:noFill/>
        </p:spPr>
        <p:txBody>
          <a:bodyPr wrap="square" rtlCol="0">
            <a:spAutoFit/>
          </a:bodyPr>
          <a:lstStyle/>
          <a:p>
            <a:pPr marL="8124">
              <a:spcBef>
                <a:spcPts val="899"/>
              </a:spcBef>
            </a:pPr>
            <a:r>
              <a:rPr lang="en-US" sz="2800" b="1" spc="-54">
                <a:solidFill>
                  <a:srgbClr val="143151"/>
                </a:solidFill>
                <a:latin typeface="Domine" panose="02040503040403060204" pitchFamily="18" charset="0"/>
                <a:cs typeface="Arial"/>
              </a:rPr>
              <a:t>Well-</a:t>
            </a:r>
            <a:r>
              <a:rPr lang="en-US" sz="2800" b="1">
                <a:solidFill>
                  <a:srgbClr val="143151"/>
                </a:solidFill>
                <a:latin typeface="Domine" panose="02040503040403060204" pitchFamily="18" charset="0"/>
                <a:cs typeface="Arial"/>
              </a:rPr>
              <a:t>child</a:t>
            </a:r>
            <a:r>
              <a:rPr lang="en-US" sz="2800" b="1" spc="-83">
                <a:solidFill>
                  <a:srgbClr val="143151"/>
                </a:solidFill>
                <a:latin typeface="Domine" panose="02040503040403060204" pitchFamily="18" charset="0"/>
                <a:cs typeface="Arial"/>
              </a:rPr>
              <a:t> </a:t>
            </a:r>
            <a:r>
              <a:rPr lang="en-US" sz="2800" b="1" spc="-32">
                <a:solidFill>
                  <a:srgbClr val="143151"/>
                </a:solidFill>
                <a:latin typeface="Domine" panose="02040503040403060204" pitchFamily="18" charset="0"/>
                <a:cs typeface="Arial"/>
              </a:rPr>
              <a:t>Exam</a:t>
            </a:r>
            <a:r>
              <a:rPr lang="en-US" sz="2800" b="1" spc="-83">
                <a:solidFill>
                  <a:srgbClr val="143151"/>
                </a:solidFill>
                <a:latin typeface="Domine" panose="02040503040403060204" pitchFamily="18" charset="0"/>
                <a:cs typeface="Arial"/>
              </a:rPr>
              <a:t> </a:t>
            </a:r>
            <a:r>
              <a:rPr lang="en-US" sz="2800" b="1">
                <a:solidFill>
                  <a:srgbClr val="143151"/>
                </a:solidFill>
                <a:latin typeface="Domine" panose="02040503040403060204" pitchFamily="18" charset="0"/>
                <a:cs typeface="Arial"/>
              </a:rPr>
              <a:t>and</a:t>
            </a:r>
            <a:r>
              <a:rPr lang="en-US" sz="2800" b="1" spc="-80">
                <a:solidFill>
                  <a:srgbClr val="143151"/>
                </a:solidFill>
                <a:latin typeface="Domine" panose="02040503040403060204" pitchFamily="18" charset="0"/>
                <a:cs typeface="Arial"/>
              </a:rPr>
              <a:t> </a:t>
            </a:r>
            <a:r>
              <a:rPr lang="en-US" sz="2800" b="1" spc="-32">
                <a:solidFill>
                  <a:srgbClr val="143151"/>
                </a:solidFill>
                <a:latin typeface="Domine" panose="02040503040403060204" pitchFamily="18" charset="0"/>
                <a:cs typeface="Arial"/>
              </a:rPr>
              <a:t>Immunization</a:t>
            </a:r>
            <a:r>
              <a:rPr lang="en-US" sz="2800" b="1" spc="-83">
                <a:solidFill>
                  <a:srgbClr val="143151"/>
                </a:solidFill>
                <a:latin typeface="Domine" panose="02040503040403060204" pitchFamily="18" charset="0"/>
                <a:cs typeface="Arial"/>
              </a:rPr>
              <a:t> </a:t>
            </a:r>
            <a:r>
              <a:rPr lang="en-US" sz="2800" b="1" spc="-6">
                <a:solidFill>
                  <a:srgbClr val="143151"/>
                </a:solidFill>
                <a:latin typeface="Domine" panose="02040503040403060204" pitchFamily="18" charset="0"/>
                <a:cs typeface="Arial"/>
              </a:rPr>
              <a:t>Schedule</a:t>
            </a:r>
            <a:endParaRPr lang="en-US" sz="2800" b="1">
              <a:solidFill>
                <a:srgbClr val="143151"/>
              </a:solidFill>
              <a:latin typeface="Domine" panose="02040503040403060204" pitchFamily="18" charset="0"/>
              <a:cs typeface="Arial"/>
            </a:endParaRPr>
          </a:p>
        </p:txBody>
      </p:sp>
      <p:sp>
        <p:nvSpPr>
          <p:cNvPr id="187" name="TextBox 186">
            <a:extLst>
              <a:ext uri="{FF2B5EF4-FFF2-40B4-BE49-F238E27FC236}">
                <a16:creationId xmlns:a16="http://schemas.microsoft.com/office/drawing/2014/main" id="{898F7B07-A0B9-F902-18EC-880A4C22BD52}"/>
              </a:ext>
            </a:extLst>
          </p:cNvPr>
          <p:cNvSpPr txBox="1"/>
          <p:nvPr/>
        </p:nvSpPr>
        <p:spPr>
          <a:xfrm>
            <a:off x="474302" y="7079172"/>
            <a:ext cx="4625790" cy="338554"/>
          </a:xfrm>
          <a:prstGeom prst="rect">
            <a:avLst/>
          </a:prstGeom>
          <a:noFill/>
        </p:spPr>
        <p:txBody>
          <a:bodyPr wrap="square" rtlCol="0">
            <a:spAutoFit/>
          </a:bodyPr>
          <a:lstStyle/>
          <a:p>
            <a:pPr marL="8124" marR="559757">
              <a:spcBef>
                <a:spcPts val="524"/>
              </a:spcBef>
            </a:pPr>
            <a:r>
              <a:rPr lang="en-US" sz="1600" spc="-16">
                <a:solidFill>
                  <a:srgbClr val="143151"/>
                </a:solidFill>
                <a:latin typeface="Domine" panose="02040503040403060204" pitchFamily="18" charset="0"/>
                <a:cs typeface="Arial"/>
              </a:rPr>
              <a:t>IMMUNIZATION DEFINITIONS + KEY</a:t>
            </a:r>
            <a:endParaRPr lang="en-US" sz="1600">
              <a:solidFill>
                <a:srgbClr val="143151"/>
              </a:solidFill>
              <a:latin typeface="Domine" panose="02040503040403060204" pitchFamily="18" charset="0"/>
              <a:cs typeface="Arial"/>
            </a:endParaRPr>
          </a:p>
        </p:txBody>
      </p:sp>
      <p:sp>
        <p:nvSpPr>
          <p:cNvPr id="188" name="TextBox 187">
            <a:extLst>
              <a:ext uri="{FF2B5EF4-FFF2-40B4-BE49-F238E27FC236}">
                <a16:creationId xmlns:a16="http://schemas.microsoft.com/office/drawing/2014/main" id="{9481FE5B-A444-5AE8-E4D1-D837BBF4F4AA}"/>
              </a:ext>
            </a:extLst>
          </p:cNvPr>
          <p:cNvSpPr txBox="1"/>
          <p:nvPr/>
        </p:nvSpPr>
        <p:spPr>
          <a:xfrm>
            <a:off x="474302" y="7454182"/>
            <a:ext cx="3634970" cy="1384995"/>
          </a:xfrm>
          <a:prstGeom prst="rect">
            <a:avLst/>
          </a:prstGeom>
          <a:noFill/>
        </p:spPr>
        <p:txBody>
          <a:bodyPr wrap="square" rtlCol="0">
            <a:spAutoFit/>
          </a:bodyPr>
          <a:lstStyle/>
          <a:p>
            <a:r>
              <a:rPr lang="en-US" sz="1200" b="1">
                <a:solidFill>
                  <a:srgbClr val="143151"/>
                </a:solidFill>
              </a:rPr>
              <a:t>Chickenpox: </a:t>
            </a:r>
            <a:r>
              <a:rPr lang="en-US" sz="1200">
                <a:solidFill>
                  <a:srgbClr val="143151"/>
                </a:solidFill>
              </a:rPr>
              <a:t>Varicella (Not before first birthday)</a:t>
            </a:r>
          </a:p>
          <a:p>
            <a:r>
              <a:rPr lang="en-US" sz="1200" b="1">
                <a:solidFill>
                  <a:srgbClr val="143151"/>
                </a:solidFill>
              </a:rPr>
              <a:t>DTaP: </a:t>
            </a:r>
            <a:r>
              <a:rPr lang="en-US" sz="1200">
                <a:solidFill>
                  <a:srgbClr val="143151"/>
                </a:solidFill>
              </a:rPr>
              <a:t>Diphtheria, tetanus, acellular pertussis/whooping cough (5-dose series)</a:t>
            </a:r>
          </a:p>
          <a:p>
            <a:r>
              <a:rPr lang="en-US" sz="1200" b="1">
                <a:solidFill>
                  <a:srgbClr val="143151"/>
                </a:solidFill>
              </a:rPr>
              <a:t>Flu shot: </a:t>
            </a:r>
            <a:r>
              <a:rPr lang="en-US" sz="1200">
                <a:solidFill>
                  <a:srgbClr val="143151"/>
                </a:solidFill>
              </a:rPr>
              <a:t>Influenza (Annual)</a:t>
            </a:r>
          </a:p>
          <a:p>
            <a:r>
              <a:rPr lang="en-US" sz="1200" b="1">
                <a:solidFill>
                  <a:srgbClr val="143151"/>
                </a:solidFill>
              </a:rPr>
              <a:t>HepA: </a:t>
            </a:r>
            <a:r>
              <a:rPr lang="en-US" sz="1200">
                <a:solidFill>
                  <a:srgbClr val="143151"/>
                </a:solidFill>
              </a:rPr>
              <a:t>Hepatitis A</a:t>
            </a:r>
          </a:p>
          <a:p>
            <a:r>
              <a:rPr lang="en-US" sz="1200" b="1">
                <a:solidFill>
                  <a:srgbClr val="143151"/>
                </a:solidFill>
              </a:rPr>
              <a:t>HepB: </a:t>
            </a:r>
            <a:r>
              <a:rPr lang="en-US" sz="1200">
                <a:solidFill>
                  <a:srgbClr val="143151"/>
                </a:solidFill>
              </a:rPr>
              <a:t>Hepatitis B (3-dose series)</a:t>
            </a:r>
          </a:p>
          <a:p>
            <a:r>
              <a:rPr lang="en-US" sz="1200" b="1">
                <a:solidFill>
                  <a:srgbClr val="143151"/>
                </a:solidFill>
              </a:rPr>
              <a:t>Hib: </a:t>
            </a:r>
            <a:r>
              <a:rPr lang="en-US" sz="1200">
                <a:solidFill>
                  <a:srgbClr val="143151"/>
                </a:solidFill>
              </a:rPr>
              <a:t>Haemophilus influenza b (3- or 4-dose series)</a:t>
            </a:r>
          </a:p>
        </p:txBody>
      </p:sp>
      <p:sp>
        <p:nvSpPr>
          <p:cNvPr id="189" name="TextBox 188">
            <a:extLst>
              <a:ext uri="{FF2B5EF4-FFF2-40B4-BE49-F238E27FC236}">
                <a16:creationId xmlns:a16="http://schemas.microsoft.com/office/drawing/2014/main" id="{B68E1811-1D87-7236-95F5-1885422CD69E}"/>
              </a:ext>
            </a:extLst>
          </p:cNvPr>
          <p:cNvSpPr txBox="1"/>
          <p:nvPr/>
        </p:nvSpPr>
        <p:spPr>
          <a:xfrm>
            <a:off x="4015060" y="7476803"/>
            <a:ext cx="3376340" cy="1569660"/>
          </a:xfrm>
          <a:prstGeom prst="rect">
            <a:avLst/>
          </a:prstGeom>
          <a:noFill/>
        </p:spPr>
        <p:txBody>
          <a:bodyPr wrap="square" rtlCol="0">
            <a:spAutoFit/>
          </a:bodyPr>
          <a:lstStyle/>
          <a:p>
            <a:r>
              <a:rPr lang="en-US" sz="1200" b="1">
                <a:solidFill>
                  <a:srgbClr val="143151"/>
                </a:solidFill>
              </a:rPr>
              <a:t>HPV: </a:t>
            </a:r>
            <a:r>
              <a:rPr lang="en-US" sz="1200">
                <a:solidFill>
                  <a:srgbClr val="143151"/>
                </a:solidFill>
              </a:rPr>
              <a:t>Human papillomavirus (2-dose series)</a:t>
            </a:r>
          </a:p>
          <a:p>
            <a:r>
              <a:rPr lang="en-US" sz="1200" b="1">
                <a:solidFill>
                  <a:srgbClr val="143151"/>
                </a:solidFill>
              </a:rPr>
              <a:t>IPV: </a:t>
            </a:r>
            <a:r>
              <a:rPr lang="en-US" sz="1200">
                <a:solidFill>
                  <a:srgbClr val="143151"/>
                </a:solidFill>
              </a:rPr>
              <a:t>Inactivated poliovirus (4-dose series)</a:t>
            </a:r>
          </a:p>
          <a:p>
            <a:r>
              <a:rPr lang="en-US" sz="1200" b="1">
                <a:solidFill>
                  <a:srgbClr val="143151"/>
                </a:solidFill>
              </a:rPr>
              <a:t>PCV: </a:t>
            </a:r>
            <a:r>
              <a:rPr lang="en-US" sz="1200">
                <a:solidFill>
                  <a:srgbClr val="143151"/>
                </a:solidFill>
              </a:rPr>
              <a:t>Pneumococcal conjugate (4-dose series)</a:t>
            </a:r>
          </a:p>
          <a:p>
            <a:r>
              <a:rPr lang="en-US" sz="1200" b="1">
                <a:solidFill>
                  <a:srgbClr val="143151"/>
                </a:solidFill>
              </a:rPr>
              <a:t>MCV: </a:t>
            </a:r>
            <a:r>
              <a:rPr lang="en-US" sz="1200">
                <a:solidFill>
                  <a:srgbClr val="143151"/>
                </a:solidFill>
              </a:rPr>
              <a:t>Meningococcal disease</a:t>
            </a:r>
          </a:p>
          <a:p>
            <a:r>
              <a:rPr lang="en-US" sz="1200" b="1">
                <a:solidFill>
                  <a:srgbClr val="143151"/>
                </a:solidFill>
              </a:rPr>
              <a:t>MMR: </a:t>
            </a:r>
            <a:r>
              <a:rPr lang="en-US" sz="1200">
                <a:solidFill>
                  <a:srgbClr val="143151"/>
                </a:solidFill>
              </a:rPr>
              <a:t>Measles, mumps, rubella (After age 1)</a:t>
            </a:r>
          </a:p>
          <a:p>
            <a:r>
              <a:rPr lang="en-US" sz="1200" b="1">
                <a:solidFill>
                  <a:srgbClr val="143151"/>
                </a:solidFill>
              </a:rPr>
              <a:t>RV: </a:t>
            </a:r>
            <a:r>
              <a:rPr lang="en-US" sz="1200">
                <a:solidFill>
                  <a:srgbClr val="143151"/>
                </a:solidFill>
              </a:rPr>
              <a:t>Rotavirus (3-dose series)</a:t>
            </a:r>
          </a:p>
          <a:p>
            <a:r>
              <a:rPr lang="en-US" sz="1200" b="1">
                <a:solidFill>
                  <a:srgbClr val="143151"/>
                </a:solidFill>
              </a:rPr>
              <a:t>VAR:</a:t>
            </a:r>
            <a:r>
              <a:rPr lang="en-US" sz="1200">
                <a:solidFill>
                  <a:srgbClr val="143151"/>
                </a:solidFill>
              </a:rPr>
              <a:t> Varicella (2- dose series)</a:t>
            </a:r>
          </a:p>
          <a:p>
            <a:r>
              <a:rPr lang="en-US" sz="1200" b="1">
                <a:solidFill>
                  <a:srgbClr val="143151"/>
                </a:solidFill>
              </a:rPr>
              <a:t>TDAP: </a:t>
            </a:r>
            <a:r>
              <a:rPr lang="en-US" sz="1200">
                <a:solidFill>
                  <a:srgbClr val="143151"/>
                </a:solidFill>
              </a:rPr>
              <a:t>Tetanus, Diphtheria, &amp; acellular pertussis </a:t>
            </a:r>
          </a:p>
        </p:txBody>
      </p:sp>
      <p:cxnSp>
        <p:nvCxnSpPr>
          <p:cNvPr id="228" name="Straight Connector 227">
            <a:extLst>
              <a:ext uri="{FF2B5EF4-FFF2-40B4-BE49-F238E27FC236}">
                <a16:creationId xmlns:a16="http://schemas.microsoft.com/office/drawing/2014/main" id="{AFBE574E-902F-977C-784D-C54AE41556E9}"/>
              </a:ext>
            </a:extLst>
          </p:cNvPr>
          <p:cNvCxnSpPr/>
          <p:nvPr/>
        </p:nvCxnSpPr>
        <p:spPr>
          <a:xfrm>
            <a:off x="593106" y="1327195"/>
            <a:ext cx="914400" cy="0"/>
          </a:xfrm>
          <a:prstGeom prst="line">
            <a:avLst/>
          </a:prstGeom>
          <a:ln w="38100">
            <a:solidFill>
              <a:srgbClr val="E5BE4E"/>
            </a:solidFill>
          </a:ln>
        </p:spPr>
        <p:style>
          <a:lnRef idx="1">
            <a:schemeClr val="accent1"/>
          </a:lnRef>
          <a:fillRef idx="0">
            <a:schemeClr val="accent1"/>
          </a:fillRef>
          <a:effectRef idx="0">
            <a:schemeClr val="accent1"/>
          </a:effectRef>
          <a:fontRef idx="minor">
            <a:schemeClr val="tx1"/>
          </a:fontRef>
        </p:style>
      </p:cxnSp>
      <p:grpSp>
        <p:nvGrpSpPr>
          <p:cNvPr id="2" name="Group 1">
            <a:extLst>
              <a:ext uri="{FF2B5EF4-FFF2-40B4-BE49-F238E27FC236}">
                <a16:creationId xmlns:a16="http://schemas.microsoft.com/office/drawing/2014/main" id="{2DA09B16-DBB7-482A-A78A-39231A1057CD}"/>
              </a:ext>
            </a:extLst>
          </p:cNvPr>
          <p:cNvGrpSpPr/>
          <p:nvPr/>
        </p:nvGrpSpPr>
        <p:grpSpPr>
          <a:xfrm>
            <a:off x="400160" y="8886294"/>
            <a:ext cx="4406759" cy="492443"/>
            <a:chOff x="457155" y="8335539"/>
            <a:chExt cx="4406759" cy="492443"/>
          </a:xfrm>
        </p:grpSpPr>
        <p:sp>
          <p:nvSpPr>
            <p:cNvPr id="232" name="TextBox 231">
              <a:extLst>
                <a:ext uri="{FF2B5EF4-FFF2-40B4-BE49-F238E27FC236}">
                  <a16:creationId xmlns:a16="http://schemas.microsoft.com/office/drawing/2014/main" id="{E6FFF39D-C275-BE86-F7DF-838AC0591BE1}"/>
                </a:ext>
              </a:extLst>
            </p:cNvPr>
            <p:cNvSpPr txBox="1"/>
            <p:nvPr/>
          </p:nvSpPr>
          <p:spPr>
            <a:xfrm>
              <a:off x="524430" y="8425093"/>
              <a:ext cx="953924" cy="276999"/>
            </a:xfrm>
            <a:prstGeom prst="rect">
              <a:avLst/>
            </a:prstGeom>
            <a:noFill/>
          </p:spPr>
          <p:txBody>
            <a:bodyPr wrap="square" rtlCol="0">
              <a:spAutoFit/>
            </a:bodyPr>
            <a:lstStyle/>
            <a:p>
              <a:pPr marL="8124">
                <a:spcBef>
                  <a:spcPts val="73"/>
                </a:spcBef>
              </a:pPr>
              <a:r>
                <a:rPr lang="en-US" sz="1200" spc="-16">
                  <a:solidFill>
                    <a:srgbClr val="143151"/>
                  </a:solidFill>
                  <a:cs typeface="Arial"/>
                </a:rPr>
                <a:t>First</a:t>
              </a:r>
              <a:r>
                <a:rPr lang="en-US" sz="1200" spc="-32">
                  <a:solidFill>
                    <a:srgbClr val="143151"/>
                  </a:solidFill>
                  <a:cs typeface="Arial"/>
                </a:rPr>
                <a:t> </a:t>
              </a:r>
              <a:r>
                <a:rPr lang="en-US" sz="1200" spc="-13">
                  <a:solidFill>
                    <a:srgbClr val="143151"/>
                  </a:solidFill>
                  <a:cs typeface="Arial"/>
                </a:rPr>
                <a:t>dose</a:t>
              </a:r>
              <a:endParaRPr lang="en-US" sz="1200">
                <a:solidFill>
                  <a:srgbClr val="143151"/>
                </a:solidFill>
                <a:cs typeface="Arial"/>
              </a:endParaRPr>
            </a:p>
          </p:txBody>
        </p:sp>
        <p:sp>
          <p:nvSpPr>
            <p:cNvPr id="234" name="TextBox 233">
              <a:extLst>
                <a:ext uri="{FF2B5EF4-FFF2-40B4-BE49-F238E27FC236}">
                  <a16:creationId xmlns:a16="http://schemas.microsoft.com/office/drawing/2014/main" id="{FDA1CF6F-5399-4247-47C0-36A21FD1B60B}"/>
                </a:ext>
              </a:extLst>
            </p:cNvPr>
            <p:cNvSpPr txBox="1"/>
            <p:nvPr/>
          </p:nvSpPr>
          <p:spPr>
            <a:xfrm>
              <a:off x="1448817" y="8425093"/>
              <a:ext cx="1053273" cy="276999"/>
            </a:xfrm>
            <a:prstGeom prst="rect">
              <a:avLst/>
            </a:prstGeom>
            <a:noFill/>
          </p:spPr>
          <p:txBody>
            <a:bodyPr wrap="square" rtlCol="0">
              <a:spAutoFit/>
            </a:bodyPr>
            <a:lstStyle/>
            <a:p>
              <a:pPr marL="8124">
                <a:spcBef>
                  <a:spcPts val="73"/>
                </a:spcBef>
              </a:pPr>
              <a:r>
                <a:rPr lang="en-US" sz="1200" spc="-16">
                  <a:solidFill>
                    <a:srgbClr val="143151"/>
                  </a:solidFill>
                  <a:cs typeface="Arial"/>
                </a:rPr>
                <a:t>Second</a:t>
              </a:r>
              <a:r>
                <a:rPr lang="en-US" sz="1200" spc="-32">
                  <a:solidFill>
                    <a:srgbClr val="143151"/>
                  </a:solidFill>
                  <a:cs typeface="Arial"/>
                </a:rPr>
                <a:t> </a:t>
              </a:r>
              <a:r>
                <a:rPr lang="en-US" sz="1200" spc="-13">
                  <a:solidFill>
                    <a:srgbClr val="143151"/>
                  </a:solidFill>
                  <a:cs typeface="Arial"/>
                </a:rPr>
                <a:t>dose</a:t>
              </a:r>
              <a:endParaRPr lang="en-US" sz="1200">
                <a:solidFill>
                  <a:srgbClr val="143151"/>
                </a:solidFill>
                <a:cs typeface="Arial"/>
              </a:endParaRPr>
            </a:p>
          </p:txBody>
        </p:sp>
        <p:sp>
          <p:nvSpPr>
            <p:cNvPr id="235" name="TextBox 234">
              <a:extLst>
                <a:ext uri="{FF2B5EF4-FFF2-40B4-BE49-F238E27FC236}">
                  <a16:creationId xmlns:a16="http://schemas.microsoft.com/office/drawing/2014/main" id="{F7472AF8-3EFB-DBF5-B89D-5F1DF5AB7923}"/>
                </a:ext>
              </a:extLst>
            </p:cNvPr>
            <p:cNvSpPr txBox="1"/>
            <p:nvPr/>
          </p:nvSpPr>
          <p:spPr>
            <a:xfrm>
              <a:off x="2630976" y="8425093"/>
              <a:ext cx="953924" cy="276999"/>
            </a:xfrm>
            <a:prstGeom prst="rect">
              <a:avLst/>
            </a:prstGeom>
            <a:noFill/>
          </p:spPr>
          <p:txBody>
            <a:bodyPr wrap="square" rtlCol="0">
              <a:spAutoFit/>
            </a:bodyPr>
            <a:lstStyle/>
            <a:p>
              <a:pPr marL="8124">
                <a:spcBef>
                  <a:spcPts val="73"/>
                </a:spcBef>
              </a:pPr>
              <a:r>
                <a:rPr lang="en-US" sz="1200" spc="-16">
                  <a:solidFill>
                    <a:srgbClr val="143151"/>
                  </a:solidFill>
                  <a:cs typeface="Arial"/>
                </a:rPr>
                <a:t>Third</a:t>
              </a:r>
              <a:r>
                <a:rPr lang="en-US" sz="1200" spc="-32">
                  <a:solidFill>
                    <a:srgbClr val="143151"/>
                  </a:solidFill>
                  <a:cs typeface="Arial"/>
                </a:rPr>
                <a:t> </a:t>
              </a:r>
              <a:r>
                <a:rPr lang="en-US" sz="1200" spc="-13">
                  <a:solidFill>
                    <a:srgbClr val="143151"/>
                  </a:solidFill>
                  <a:cs typeface="Arial"/>
                </a:rPr>
                <a:t>dose</a:t>
              </a:r>
              <a:endParaRPr lang="en-US" sz="1200">
                <a:solidFill>
                  <a:srgbClr val="143151"/>
                </a:solidFill>
                <a:cs typeface="Arial"/>
              </a:endParaRPr>
            </a:p>
          </p:txBody>
        </p:sp>
        <p:sp>
          <p:nvSpPr>
            <p:cNvPr id="236" name="TextBox 235">
              <a:extLst>
                <a:ext uri="{FF2B5EF4-FFF2-40B4-BE49-F238E27FC236}">
                  <a16:creationId xmlns:a16="http://schemas.microsoft.com/office/drawing/2014/main" id="{A76B79F6-ADBF-0815-D62E-A30F70562FDB}"/>
                </a:ext>
              </a:extLst>
            </p:cNvPr>
            <p:cNvSpPr txBox="1"/>
            <p:nvPr/>
          </p:nvSpPr>
          <p:spPr>
            <a:xfrm>
              <a:off x="3667206" y="8425093"/>
              <a:ext cx="1196708" cy="276999"/>
            </a:xfrm>
            <a:prstGeom prst="rect">
              <a:avLst/>
            </a:prstGeom>
            <a:noFill/>
          </p:spPr>
          <p:txBody>
            <a:bodyPr wrap="square" rtlCol="0">
              <a:spAutoFit/>
            </a:bodyPr>
            <a:lstStyle/>
            <a:p>
              <a:pPr marL="8124">
                <a:spcBef>
                  <a:spcPts val="73"/>
                </a:spcBef>
              </a:pPr>
              <a:r>
                <a:rPr lang="en-US" sz="1200" spc="-16">
                  <a:solidFill>
                    <a:srgbClr val="143151"/>
                  </a:solidFill>
                  <a:cs typeface="Arial"/>
                </a:rPr>
                <a:t>Fourth</a:t>
              </a:r>
              <a:r>
                <a:rPr lang="en-US" sz="1200" spc="-32">
                  <a:solidFill>
                    <a:srgbClr val="143151"/>
                  </a:solidFill>
                  <a:cs typeface="Arial"/>
                </a:rPr>
                <a:t> </a:t>
              </a:r>
              <a:r>
                <a:rPr lang="en-US" sz="1200" spc="-13">
                  <a:solidFill>
                    <a:srgbClr val="143151"/>
                  </a:solidFill>
                  <a:cs typeface="Arial"/>
                </a:rPr>
                <a:t>dose</a:t>
              </a:r>
              <a:endParaRPr lang="en-US" sz="1200">
                <a:solidFill>
                  <a:srgbClr val="143151"/>
                </a:solidFill>
                <a:cs typeface="Arial"/>
              </a:endParaRPr>
            </a:p>
          </p:txBody>
        </p:sp>
        <p:sp>
          <p:nvSpPr>
            <p:cNvPr id="238" name="TextBox 237">
              <a:extLst>
                <a:ext uri="{FF2B5EF4-FFF2-40B4-BE49-F238E27FC236}">
                  <a16:creationId xmlns:a16="http://schemas.microsoft.com/office/drawing/2014/main" id="{23B8521C-1C69-20C3-E14A-C1FE72C57444}"/>
                </a:ext>
              </a:extLst>
            </p:cNvPr>
            <p:cNvSpPr txBox="1"/>
            <p:nvPr/>
          </p:nvSpPr>
          <p:spPr>
            <a:xfrm>
              <a:off x="457155" y="8335539"/>
              <a:ext cx="177421" cy="492443"/>
            </a:xfrm>
            <a:prstGeom prst="rect">
              <a:avLst/>
            </a:prstGeom>
            <a:noFill/>
          </p:spPr>
          <p:txBody>
            <a:bodyPr wrap="square" tIns="182880" bIns="182880" rtlCol="0">
              <a:spAutoFit/>
            </a:bodyPr>
            <a:lstStyle/>
            <a:p>
              <a:pPr algn="ctr"/>
              <a:r>
                <a:rPr lang="en-US" sz="800" b="1">
                  <a:solidFill>
                    <a:srgbClr val="143151"/>
                  </a:solidFill>
                  <a:ea typeface="Verdana" panose="020B0604030504040204" pitchFamily="34" charset="0"/>
                  <a:cs typeface="Verdana" panose="020B0604030504040204" pitchFamily="34" charset="0"/>
                </a:rPr>
                <a:t>1</a:t>
              </a:r>
            </a:p>
          </p:txBody>
        </p:sp>
        <p:sp>
          <p:nvSpPr>
            <p:cNvPr id="239" name="TextBox 238">
              <a:extLst>
                <a:ext uri="{FF2B5EF4-FFF2-40B4-BE49-F238E27FC236}">
                  <a16:creationId xmlns:a16="http://schemas.microsoft.com/office/drawing/2014/main" id="{FCBF32FB-DE28-E76A-E279-F5B45D99CC69}"/>
                </a:ext>
              </a:extLst>
            </p:cNvPr>
            <p:cNvSpPr txBox="1"/>
            <p:nvPr/>
          </p:nvSpPr>
          <p:spPr>
            <a:xfrm>
              <a:off x="1392934" y="8335539"/>
              <a:ext cx="177421" cy="492443"/>
            </a:xfrm>
            <a:prstGeom prst="rect">
              <a:avLst/>
            </a:prstGeom>
            <a:noFill/>
          </p:spPr>
          <p:txBody>
            <a:bodyPr wrap="square" tIns="182880" bIns="182880" rtlCol="0">
              <a:spAutoFit/>
            </a:bodyPr>
            <a:lstStyle/>
            <a:p>
              <a:pPr algn="ctr"/>
              <a:r>
                <a:rPr lang="en-US" sz="800" b="1">
                  <a:solidFill>
                    <a:srgbClr val="143151"/>
                  </a:solidFill>
                  <a:ea typeface="Verdana" panose="020B0604030504040204" pitchFamily="34" charset="0"/>
                  <a:cs typeface="Verdana" panose="020B0604030504040204" pitchFamily="34" charset="0"/>
                </a:rPr>
                <a:t>2</a:t>
              </a:r>
            </a:p>
          </p:txBody>
        </p:sp>
        <p:sp>
          <p:nvSpPr>
            <p:cNvPr id="240" name="TextBox 239">
              <a:extLst>
                <a:ext uri="{FF2B5EF4-FFF2-40B4-BE49-F238E27FC236}">
                  <a16:creationId xmlns:a16="http://schemas.microsoft.com/office/drawing/2014/main" id="{C38068DF-6574-ACEE-0B5E-BFDAFD23E246}"/>
                </a:ext>
              </a:extLst>
            </p:cNvPr>
            <p:cNvSpPr txBox="1"/>
            <p:nvPr/>
          </p:nvSpPr>
          <p:spPr>
            <a:xfrm>
              <a:off x="2594091" y="8335539"/>
              <a:ext cx="177421" cy="492443"/>
            </a:xfrm>
            <a:prstGeom prst="rect">
              <a:avLst/>
            </a:prstGeom>
            <a:noFill/>
          </p:spPr>
          <p:txBody>
            <a:bodyPr wrap="square" tIns="182880" bIns="182880" rtlCol="0">
              <a:spAutoFit/>
            </a:bodyPr>
            <a:lstStyle/>
            <a:p>
              <a:pPr algn="ctr"/>
              <a:r>
                <a:rPr lang="en-US" sz="800" b="1">
                  <a:solidFill>
                    <a:srgbClr val="143151"/>
                  </a:solidFill>
                  <a:ea typeface="Verdana" panose="020B0604030504040204" pitchFamily="34" charset="0"/>
                  <a:cs typeface="Verdana" panose="020B0604030504040204" pitchFamily="34" charset="0"/>
                </a:rPr>
                <a:t>3</a:t>
              </a:r>
            </a:p>
          </p:txBody>
        </p:sp>
        <p:sp>
          <p:nvSpPr>
            <p:cNvPr id="241" name="TextBox 240">
              <a:extLst>
                <a:ext uri="{FF2B5EF4-FFF2-40B4-BE49-F238E27FC236}">
                  <a16:creationId xmlns:a16="http://schemas.microsoft.com/office/drawing/2014/main" id="{4BB5D304-AA5B-DF09-ADFB-2A01B24DA1FA}"/>
                </a:ext>
              </a:extLst>
            </p:cNvPr>
            <p:cNvSpPr txBox="1"/>
            <p:nvPr/>
          </p:nvSpPr>
          <p:spPr>
            <a:xfrm>
              <a:off x="3592086" y="8335539"/>
              <a:ext cx="177421" cy="492443"/>
            </a:xfrm>
            <a:prstGeom prst="rect">
              <a:avLst/>
            </a:prstGeom>
            <a:noFill/>
          </p:spPr>
          <p:txBody>
            <a:bodyPr wrap="square" tIns="182880" bIns="182880" rtlCol="0">
              <a:spAutoFit/>
            </a:bodyPr>
            <a:lstStyle/>
            <a:p>
              <a:pPr algn="ctr"/>
              <a:r>
                <a:rPr lang="en-US" sz="800" b="1">
                  <a:solidFill>
                    <a:srgbClr val="143151"/>
                  </a:solidFill>
                  <a:ea typeface="Verdana" panose="020B0604030504040204" pitchFamily="34" charset="0"/>
                  <a:cs typeface="Verdana" panose="020B0604030504040204" pitchFamily="34" charset="0"/>
                </a:rPr>
                <a:t>4</a:t>
              </a:r>
            </a:p>
          </p:txBody>
        </p:sp>
      </p:grpSp>
      <p:sp>
        <p:nvSpPr>
          <p:cNvPr id="231" name="Rectangle 230">
            <a:extLst>
              <a:ext uri="{FF2B5EF4-FFF2-40B4-BE49-F238E27FC236}">
                <a16:creationId xmlns:a16="http://schemas.microsoft.com/office/drawing/2014/main" id="{8A58666F-5F53-B606-80E4-396267129DB6}"/>
              </a:ext>
            </a:extLst>
          </p:cNvPr>
          <p:cNvSpPr/>
          <p:nvPr/>
        </p:nvSpPr>
        <p:spPr>
          <a:xfrm>
            <a:off x="5490012" y="9780464"/>
            <a:ext cx="1944615" cy="318100"/>
          </a:xfrm>
          <a:prstGeom prst="rect">
            <a:avLst/>
          </a:prstGeom>
        </p:spPr>
        <p:txBody>
          <a:bodyPr wrap="square" lIns="0" tIns="45720" rIns="91440" bIns="45720" anchor="t">
            <a:spAutoFit/>
          </a:bodyPr>
          <a:lstStyle/>
          <a:p>
            <a:pPr>
              <a:lnSpc>
                <a:spcPct val="110000"/>
              </a:lnSpc>
              <a:defRPr/>
            </a:pPr>
            <a:r>
              <a:rPr lang="en-US" sz="700">
                <a:latin typeface="Proxima Nova"/>
              </a:rPr>
              <a:t>EWEISRW-001-025</a:t>
            </a:r>
            <a:endParaRPr lang="en-US" sz="700">
              <a:latin typeface="Proxima Nova" panose="02000506030000020004" pitchFamily="2" charset="0"/>
            </a:endParaRPr>
          </a:p>
          <a:p>
            <a:pPr marL="0" marR="0" lvl="0" indent="0" algn="l" defTabSz="457200">
              <a:lnSpc>
                <a:spcPct val="110000"/>
              </a:lnSpc>
              <a:spcBef>
                <a:spcPts val="0"/>
              </a:spcBef>
              <a:spcAft>
                <a:spcPts val="0"/>
              </a:spcAft>
              <a:buClrTx/>
              <a:buSzTx/>
              <a:buFontTx/>
              <a:buNone/>
              <a:tabLst/>
              <a:defRPr/>
            </a:pPr>
            <a:endParaRPr lang="en-US" sz="700" b="0" i="0" u="none" strike="noStrike" kern="1200" cap="none" spc="0" normalizeH="0" baseline="0" noProof="0">
              <a:ln>
                <a:noFill/>
              </a:ln>
              <a:effectLst/>
              <a:uLnTx/>
              <a:uFillTx/>
              <a:latin typeface="Proxima Nova" panose="02000506030000020004" pitchFamily="2" charset="0"/>
            </a:endParaRPr>
          </a:p>
        </p:txBody>
      </p:sp>
      <p:sp>
        <p:nvSpPr>
          <p:cNvPr id="4" name="TextBox 3">
            <a:extLst>
              <a:ext uri="{FF2B5EF4-FFF2-40B4-BE49-F238E27FC236}">
                <a16:creationId xmlns:a16="http://schemas.microsoft.com/office/drawing/2014/main" id="{2F3DD2E1-ABFC-774E-F1FC-1398DE2D71E6}"/>
              </a:ext>
            </a:extLst>
          </p:cNvPr>
          <p:cNvSpPr txBox="1"/>
          <p:nvPr/>
        </p:nvSpPr>
        <p:spPr>
          <a:xfrm>
            <a:off x="26126" y="9266710"/>
            <a:ext cx="7343388" cy="261610"/>
          </a:xfrm>
          <a:prstGeom prst="rect">
            <a:avLst/>
          </a:prstGeom>
          <a:noFill/>
        </p:spPr>
        <p:txBody>
          <a:bodyPr wrap="square">
            <a:spAutoFit/>
          </a:bodyPr>
          <a:lstStyle/>
          <a:p>
            <a:pPr algn="r"/>
            <a:r>
              <a:rPr lang="en-US" sz="1100">
                <a:solidFill>
                  <a:srgbClr val="143151"/>
                </a:solidFill>
              </a:rPr>
              <a:t>https://www.cdc.gov/vaccines/schedules/hcp/imz/child-adolescent.html</a:t>
            </a:r>
          </a:p>
        </p:txBody>
      </p:sp>
      <p:grpSp>
        <p:nvGrpSpPr>
          <p:cNvPr id="28" name="Group 27">
            <a:extLst>
              <a:ext uri="{FF2B5EF4-FFF2-40B4-BE49-F238E27FC236}">
                <a16:creationId xmlns:a16="http://schemas.microsoft.com/office/drawing/2014/main" id="{9E3430F5-C789-A78B-8B65-2E82B247F418}"/>
              </a:ext>
            </a:extLst>
          </p:cNvPr>
          <p:cNvGrpSpPr/>
          <p:nvPr/>
        </p:nvGrpSpPr>
        <p:grpSpPr>
          <a:xfrm>
            <a:off x="428481" y="2013220"/>
            <a:ext cx="6989580" cy="4885205"/>
            <a:chOff x="419833" y="2013220"/>
            <a:chExt cx="6989580" cy="4885205"/>
          </a:xfrm>
        </p:grpSpPr>
        <p:grpSp>
          <p:nvGrpSpPr>
            <p:cNvPr id="26" name="Group 25">
              <a:extLst>
                <a:ext uri="{FF2B5EF4-FFF2-40B4-BE49-F238E27FC236}">
                  <a16:creationId xmlns:a16="http://schemas.microsoft.com/office/drawing/2014/main" id="{1ACB8F7B-A664-FEE9-2167-09750557990F}"/>
                </a:ext>
              </a:extLst>
            </p:cNvPr>
            <p:cNvGrpSpPr/>
            <p:nvPr/>
          </p:nvGrpSpPr>
          <p:grpSpPr>
            <a:xfrm>
              <a:off x="5185378" y="2013220"/>
              <a:ext cx="2224035" cy="4885204"/>
              <a:chOff x="5185378" y="2062648"/>
              <a:chExt cx="2224035" cy="4885204"/>
            </a:xfrm>
          </p:grpSpPr>
          <p:pic>
            <p:nvPicPr>
              <p:cNvPr id="21" name="Graphic 20">
                <a:extLst>
                  <a:ext uri="{FF2B5EF4-FFF2-40B4-BE49-F238E27FC236}">
                    <a16:creationId xmlns:a16="http://schemas.microsoft.com/office/drawing/2014/main" id="{146F258F-A270-BE9C-DB0B-17E5C687E1B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185379" y="2062648"/>
                <a:ext cx="2224034" cy="1151965"/>
              </a:xfrm>
              <a:prstGeom prst="rect">
                <a:avLst/>
              </a:prstGeom>
            </p:spPr>
          </p:pic>
          <p:pic>
            <p:nvPicPr>
              <p:cNvPr id="22" name="Graphic 21">
                <a:extLst>
                  <a:ext uri="{FF2B5EF4-FFF2-40B4-BE49-F238E27FC236}">
                    <a16:creationId xmlns:a16="http://schemas.microsoft.com/office/drawing/2014/main" id="{83C8FD68-97B0-C820-0F82-E267999549D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185378" y="3296759"/>
                <a:ext cx="2224033" cy="1148248"/>
              </a:xfrm>
              <a:prstGeom prst="rect">
                <a:avLst/>
              </a:prstGeom>
            </p:spPr>
          </p:pic>
          <p:pic>
            <p:nvPicPr>
              <p:cNvPr id="23" name="Graphic 22">
                <a:extLst>
                  <a:ext uri="{FF2B5EF4-FFF2-40B4-BE49-F238E27FC236}">
                    <a16:creationId xmlns:a16="http://schemas.microsoft.com/office/drawing/2014/main" id="{558E4DB8-3BDA-E376-0432-F5390B947AC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185379" y="4527153"/>
                <a:ext cx="2224032" cy="1147974"/>
              </a:xfrm>
              <a:prstGeom prst="rect">
                <a:avLst/>
              </a:prstGeom>
            </p:spPr>
          </p:pic>
          <p:pic>
            <p:nvPicPr>
              <p:cNvPr id="24" name="Graphic 23">
                <a:extLst>
                  <a:ext uri="{FF2B5EF4-FFF2-40B4-BE49-F238E27FC236}">
                    <a16:creationId xmlns:a16="http://schemas.microsoft.com/office/drawing/2014/main" id="{AAC3355B-EC88-5B2F-0E6D-EA4B47520E5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185378" y="5757273"/>
                <a:ext cx="2224031" cy="1190579"/>
              </a:xfrm>
              <a:prstGeom prst="rect">
                <a:avLst/>
              </a:prstGeom>
            </p:spPr>
          </p:pic>
          <p:sp>
            <p:nvSpPr>
              <p:cNvPr id="200" name="TextBox 199">
                <a:extLst>
                  <a:ext uri="{FF2B5EF4-FFF2-40B4-BE49-F238E27FC236}">
                    <a16:creationId xmlns:a16="http://schemas.microsoft.com/office/drawing/2014/main" id="{2FDBEB3C-AB30-562F-F9F9-B905CAA172F0}"/>
                  </a:ext>
                </a:extLst>
              </p:cNvPr>
              <p:cNvSpPr txBox="1"/>
              <p:nvPr/>
            </p:nvSpPr>
            <p:spPr>
              <a:xfrm>
                <a:off x="5209706" y="2400673"/>
                <a:ext cx="886838" cy="523220"/>
              </a:xfrm>
              <a:prstGeom prst="rect">
                <a:avLst/>
              </a:prstGeom>
              <a:noFill/>
            </p:spPr>
            <p:txBody>
              <a:bodyPr wrap="square" rtlCol="0">
                <a:spAutoFit/>
              </a:bodyPr>
              <a:lstStyle/>
              <a:p>
                <a:pPr algn="ctr"/>
                <a:r>
                  <a:rPr lang="en-US" sz="1400" b="1" spc="-16">
                    <a:latin typeface="Domine" panose="02040503040403060204" pitchFamily="18" charset="0"/>
                    <a:cs typeface="Arial"/>
                  </a:rPr>
                  <a:t>11 -12  Years</a:t>
                </a:r>
                <a:endParaRPr lang="en-US" sz="1400" b="1">
                  <a:latin typeface="Domine" panose="02040503040403060204" pitchFamily="18" charset="0"/>
                  <a:cs typeface="Arial"/>
                </a:endParaRPr>
              </a:p>
            </p:txBody>
          </p:sp>
          <p:sp>
            <p:nvSpPr>
              <p:cNvPr id="201" name="TextBox 200">
                <a:extLst>
                  <a:ext uri="{FF2B5EF4-FFF2-40B4-BE49-F238E27FC236}">
                    <a16:creationId xmlns:a16="http://schemas.microsoft.com/office/drawing/2014/main" id="{AEF19749-EA32-EC5B-CB50-848E2CD4A335}"/>
                  </a:ext>
                </a:extLst>
              </p:cNvPr>
              <p:cNvSpPr txBox="1"/>
              <p:nvPr/>
            </p:nvSpPr>
            <p:spPr>
              <a:xfrm>
                <a:off x="5209706" y="3649717"/>
                <a:ext cx="886838" cy="523220"/>
              </a:xfrm>
              <a:prstGeom prst="rect">
                <a:avLst/>
              </a:prstGeom>
              <a:noFill/>
            </p:spPr>
            <p:txBody>
              <a:bodyPr wrap="square" rtlCol="0">
                <a:spAutoFit/>
              </a:bodyPr>
              <a:lstStyle/>
              <a:p>
                <a:pPr algn="ctr"/>
                <a:r>
                  <a:rPr lang="en-US" sz="1400" b="1" spc="-16">
                    <a:latin typeface="Domine" panose="02040503040403060204" pitchFamily="18" charset="0"/>
                    <a:cs typeface="Arial"/>
                  </a:rPr>
                  <a:t>13-15 years </a:t>
                </a:r>
                <a:endParaRPr lang="en-US" sz="1400" b="1">
                  <a:latin typeface="Domine" panose="02040503040403060204" pitchFamily="18" charset="0"/>
                  <a:cs typeface="Arial"/>
                </a:endParaRPr>
              </a:p>
            </p:txBody>
          </p:sp>
          <p:sp>
            <p:nvSpPr>
              <p:cNvPr id="202" name="TextBox 201">
                <a:extLst>
                  <a:ext uri="{FF2B5EF4-FFF2-40B4-BE49-F238E27FC236}">
                    <a16:creationId xmlns:a16="http://schemas.microsoft.com/office/drawing/2014/main" id="{C8E63BA3-C603-99FD-2567-D472AFC63383}"/>
                  </a:ext>
                </a:extLst>
              </p:cNvPr>
              <p:cNvSpPr txBox="1"/>
              <p:nvPr/>
            </p:nvSpPr>
            <p:spPr>
              <a:xfrm>
                <a:off x="5208768" y="4979139"/>
                <a:ext cx="888715" cy="307777"/>
              </a:xfrm>
              <a:prstGeom prst="rect">
                <a:avLst/>
              </a:prstGeom>
              <a:noFill/>
            </p:spPr>
            <p:txBody>
              <a:bodyPr wrap="square" rtlCol="0">
                <a:spAutoFit/>
              </a:bodyPr>
              <a:lstStyle/>
              <a:p>
                <a:pPr algn="ctr"/>
                <a:r>
                  <a:rPr lang="en-US" sz="1400" b="1" spc="-16">
                    <a:latin typeface="Domine" panose="02040503040403060204" pitchFamily="18" charset="0"/>
                    <a:cs typeface="Arial"/>
                  </a:rPr>
                  <a:t>16 years </a:t>
                </a:r>
                <a:endParaRPr lang="en-US" sz="1400" b="1">
                  <a:latin typeface="Domine" panose="02040503040403060204" pitchFamily="18" charset="0"/>
                  <a:cs typeface="Arial"/>
                </a:endParaRPr>
              </a:p>
            </p:txBody>
          </p:sp>
          <p:sp>
            <p:nvSpPr>
              <p:cNvPr id="203" name="TextBox 202">
                <a:extLst>
                  <a:ext uri="{FF2B5EF4-FFF2-40B4-BE49-F238E27FC236}">
                    <a16:creationId xmlns:a16="http://schemas.microsoft.com/office/drawing/2014/main" id="{B6CC8148-045B-7F98-CF56-261863C492C7}"/>
                  </a:ext>
                </a:extLst>
              </p:cNvPr>
              <p:cNvSpPr txBox="1"/>
              <p:nvPr/>
            </p:nvSpPr>
            <p:spPr>
              <a:xfrm>
                <a:off x="5209706" y="6017870"/>
                <a:ext cx="886838" cy="523220"/>
              </a:xfrm>
              <a:prstGeom prst="rect">
                <a:avLst/>
              </a:prstGeom>
              <a:noFill/>
            </p:spPr>
            <p:txBody>
              <a:bodyPr wrap="square" rtlCol="0">
                <a:spAutoFit/>
              </a:bodyPr>
              <a:lstStyle/>
              <a:p>
                <a:pPr algn="ctr"/>
                <a:r>
                  <a:rPr lang="en-US" sz="1400" b="1" spc="-16">
                    <a:latin typeface="Domine" panose="02040503040403060204" pitchFamily="18" charset="0"/>
                    <a:cs typeface="Arial"/>
                  </a:rPr>
                  <a:t>5-18  Years</a:t>
                </a:r>
                <a:endParaRPr lang="en-US" sz="1400" b="1">
                  <a:latin typeface="Domine" panose="02040503040403060204" pitchFamily="18" charset="0"/>
                  <a:cs typeface="Arial"/>
                </a:endParaRPr>
              </a:p>
            </p:txBody>
          </p:sp>
          <p:sp>
            <p:nvSpPr>
              <p:cNvPr id="212" name="TextBox 211">
                <a:extLst>
                  <a:ext uri="{FF2B5EF4-FFF2-40B4-BE49-F238E27FC236}">
                    <a16:creationId xmlns:a16="http://schemas.microsoft.com/office/drawing/2014/main" id="{464FCE54-D334-FE2E-1DE3-03DBA939D9F9}"/>
                  </a:ext>
                </a:extLst>
              </p:cNvPr>
              <p:cNvSpPr txBox="1"/>
              <p:nvPr/>
            </p:nvSpPr>
            <p:spPr>
              <a:xfrm>
                <a:off x="6112333" y="6017870"/>
                <a:ext cx="1248364" cy="523220"/>
              </a:xfrm>
              <a:prstGeom prst="rect">
                <a:avLst/>
              </a:prstGeom>
              <a:noFill/>
            </p:spPr>
            <p:txBody>
              <a:bodyPr wrap="square" rtlCol="0">
                <a:spAutoFit/>
              </a:bodyPr>
              <a:lstStyle/>
              <a:p>
                <a:r>
                  <a:rPr lang="en-US" sz="1400"/>
                  <a:t>Annual Flu shot</a:t>
                </a:r>
              </a:p>
            </p:txBody>
          </p:sp>
          <p:sp>
            <p:nvSpPr>
              <p:cNvPr id="213" name="TextBox 212">
                <a:extLst>
                  <a:ext uri="{FF2B5EF4-FFF2-40B4-BE49-F238E27FC236}">
                    <a16:creationId xmlns:a16="http://schemas.microsoft.com/office/drawing/2014/main" id="{FAD9AE16-72D4-195E-748A-795740E71867}"/>
                  </a:ext>
                </a:extLst>
              </p:cNvPr>
              <p:cNvSpPr txBox="1"/>
              <p:nvPr/>
            </p:nvSpPr>
            <p:spPr>
              <a:xfrm>
                <a:off x="6112333" y="4763695"/>
                <a:ext cx="1169087" cy="738664"/>
              </a:xfrm>
              <a:prstGeom prst="rect">
                <a:avLst/>
              </a:prstGeom>
              <a:noFill/>
            </p:spPr>
            <p:txBody>
              <a:bodyPr wrap="square" rtlCol="0">
                <a:spAutoFit/>
              </a:bodyPr>
              <a:lstStyle/>
              <a:p>
                <a:r>
                  <a:rPr lang="en-US" sz="1400"/>
                  <a:t>MCV</a:t>
                </a:r>
                <a:r>
                  <a:rPr lang="en-US" sz="1400" b="1" baseline="30000"/>
                  <a:t>2</a:t>
                </a:r>
                <a:r>
                  <a:rPr lang="en-US" sz="1400"/>
                  <a:t> Chickenpox blood test</a:t>
                </a:r>
              </a:p>
            </p:txBody>
          </p:sp>
          <p:sp>
            <p:nvSpPr>
              <p:cNvPr id="214" name="TextBox 213">
                <a:extLst>
                  <a:ext uri="{FF2B5EF4-FFF2-40B4-BE49-F238E27FC236}">
                    <a16:creationId xmlns:a16="http://schemas.microsoft.com/office/drawing/2014/main" id="{3473877C-8BA5-1C32-BD95-28EA393BDC70}"/>
                  </a:ext>
                </a:extLst>
              </p:cNvPr>
              <p:cNvSpPr txBox="1"/>
              <p:nvPr/>
            </p:nvSpPr>
            <p:spPr>
              <a:xfrm>
                <a:off x="6112333" y="3560149"/>
                <a:ext cx="1025526" cy="307777"/>
              </a:xfrm>
              <a:prstGeom prst="rect">
                <a:avLst/>
              </a:prstGeom>
              <a:noFill/>
            </p:spPr>
            <p:txBody>
              <a:bodyPr wrap="square" rtlCol="0">
                <a:spAutoFit/>
              </a:bodyPr>
              <a:lstStyle/>
              <a:p>
                <a:r>
                  <a:rPr lang="en-US" sz="1400"/>
                  <a:t>HPV</a:t>
                </a:r>
                <a:r>
                  <a:rPr lang="en-US" sz="1400" b="1" baseline="30000"/>
                  <a:t>2</a:t>
                </a:r>
              </a:p>
            </p:txBody>
          </p:sp>
          <p:sp>
            <p:nvSpPr>
              <p:cNvPr id="215" name="TextBox 214">
                <a:extLst>
                  <a:ext uri="{FF2B5EF4-FFF2-40B4-BE49-F238E27FC236}">
                    <a16:creationId xmlns:a16="http://schemas.microsoft.com/office/drawing/2014/main" id="{747BAA9E-CE70-E059-07E4-DB86FAD6332D}"/>
                  </a:ext>
                </a:extLst>
              </p:cNvPr>
              <p:cNvSpPr txBox="1"/>
              <p:nvPr/>
            </p:nvSpPr>
            <p:spPr>
              <a:xfrm>
                <a:off x="6112333" y="2185230"/>
                <a:ext cx="1021723" cy="954107"/>
              </a:xfrm>
              <a:prstGeom prst="rect">
                <a:avLst/>
              </a:prstGeom>
              <a:noFill/>
            </p:spPr>
            <p:txBody>
              <a:bodyPr wrap="square" rtlCol="0">
                <a:spAutoFit/>
              </a:bodyPr>
              <a:lstStyle/>
              <a:p>
                <a:r>
                  <a:rPr lang="en-US" sz="1400"/>
                  <a:t>Tdap </a:t>
                </a:r>
              </a:p>
              <a:p>
                <a:r>
                  <a:rPr lang="en-US" sz="1400"/>
                  <a:t>Flu shot</a:t>
                </a:r>
              </a:p>
              <a:p>
                <a:r>
                  <a:rPr lang="en-US" sz="1400"/>
                  <a:t>HPV</a:t>
                </a:r>
                <a:r>
                  <a:rPr lang="en-US" sz="1400" b="1" baseline="30000"/>
                  <a:t>1</a:t>
                </a:r>
                <a:r>
                  <a:rPr lang="en-US" sz="1400"/>
                  <a:t> </a:t>
                </a:r>
              </a:p>
              <a:p>
                <a:r>
                  <a:rPr lang="en-US" sz="1400"/>
                  <a:t>MCV</a:t>
                </a:r>
              </a:p>
            </p:txBody>
          </p:sp>
          <p:sp>
            <p:nvSpPr>
              <p:cNvPr id="225" name="TextBox 224">
                <a:extLst>
                  <a:ext uri="{FF2B5EF4-FFF2-40B4-BE49-F238E27FC236}">
                    <a16:creationId xmlns:a16="http://schemas.microsoft.com/office/drawing/2014/main" id="{6A6F59EC-1A45-56AF-6647-578AA0393C27}"/>
                  </a:ext>
                </a:extLst>
              </p:cNvPr>
              <p:cNvSpPr txBox="1"/>
              <p:nvPr/>
            </p:nvSpPr>
            <p:spPr>
              <a:xfrm>
                <a:off x="6112333" y="3872718"/>
                <a:ext cx="1025526" cy="307777"/>
              </a:xfrm>
              <a:prstGeom prst="rect">
                <a:avLst/>
              </a:prstGeom>
              <a:noFill/>
            </p:spPr>
            <p:txBody>
              <a:bodyPr wrap="square" rtlCol="0">
                <a:spAutoFit/>
              </a:bodyPr>
              <a:lstStyle/>
              <a:p>
                <a:r>
                  <a:rPr lang="en-US" sz="1400"/>
                  <a:t>Flu Shot</a:t>
                </a:r>
              </a:p>
            </p:txBody>
          </p:sp>
        </p:grpSp>
        <p:grpSp>
          <p:nvGrpSpPr>
            <p:cNvPr id="25" name="Group 24">
              <a:extLst>
                <a:ext uri="{FF2B5EF4-FFF2-40B4-BE49-F238E27FC236}">
                  <a16:creationId xmlns:a16="http://schemas.microsoft.com/office/drawing/2014/main" id="{9B4ACCD5-426E-F8F3-F60C-1B3963774E87}"/>
                </a:ext>
              </a:extLst>
            </p:cNvPr>
            <p:cNvGrpSpPr/>
            <p:nvPr/>
          </p:nvGrpSpPr>
          <p:grpSpPr>
            <a:xfrm>
              <a:off x="419833" y="2025410"/>
              <a:ext cx="2333304" cy="4867833"/>
              <a:chOff x="419833" y="2074838"/>
              <a:chExt cx="2333304" cy="4867833"/>
            </a:xfrm>
          </p:grpSpPr>
          <p:pic>
            <p:nvPicPr>
              <p:cNvPr id="9" name="Graphic 8">
                <a:extLst>
                  <a:ext uri="{FF2B5EF4-FFF2-40B4-BE49-F238E27FC236}">
                    <a16:creationId xmlns:a16="http://schemas.microsoft.com/office/drawing/2014/main" id="{AC567920-883E-D191-96D7-F058D33A2F5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4261" y="3081039"/>
                <a:ext cx="2219236" cy="848210"/>
              </a:xfrm>
              <a:prstGeom prst="rect">
                <a:avLst/>
              </a:prstGeom>
            </p:spPr>
          </p:pic>
          <p:pic>
            <p:nvPicPr>
              <p:cNvPr id="11" name="Graphic 10">
                <a:extLst>
                  <a:ext uri="{FF2B5EF4-FFF2-40B4-BE49-F238E27FC236}">
                    <a16:creationId xmlns:a16="http://schemas.microsoft.com/office/drawing/2014/main" id="{B5BAE6B5-0AA1-93CF-E7D2-AA5BD7C9093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4261" y="2074838"/>
                <a:ext cx="2222048" cy="848210"/>
              </a:xfrm>
              <a:prstGeom prst="rect">
                <a:avLst/>
              </a:prstGeom>
            </p:spPr>
          </p:pic>
          <p:pic>
            <p:nvPicPr>
              <p:cNvPr id="12" name="Graphic 11">
                <a:extLst>
                  <a:ext uri="{FF2B5EF4-FFF2-40B4-BE49-F238E27FC236}">
                    <a16:creationId xmlns:a16="http://schemas.microsoft.com/office/drawing/2014/main" id="{974AEE1F-F28D-15E6-DB9B-DCEAFFB7EBC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4261" y="4087240"/>
                <a:ext cx="2225890" cy="848210"/>
              </a:xfrm>
              <a:prstGeom prst="rect">
                <a:avLst/>
              </a:prstGeom>
            </p:spPr>
          </p:pic>
          <p:pic>
            <p:nvPicPr>
              <p:cNvPr id="13" name="Graphic 12">
                <a:extLst>
                  <a:ext uri="{FF2B5EF4-FFF2-40B4-BE49-F238E27FC236}">
                    <a16:creationId xmlns:a16="http://schemas.microsoft.com/office/drawing/2014/main" id="{0EE6FF3D-EB76-8C80-42BB-489199FE924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4261" y="5093441"/>
                <a:ext cx="2225890" cy="848210"/>
              </a:xfrm>
              <a:prstGeom prst="rect">
                <a:avLst/>
              </a:prstGeom>
            </p:spPr>
          </p:pic>
          <p:pic>
            <p:nvPicPr>
              <p:cNvPr id="14" name="Graphic 13">
                <a:extLst>
                  <a:ext uri="{FF2B5EF4-FFF2-40B4-BE49-F238E27FC236}">
                    <a16:creationId xmlns:a16="http://schemas.microsoft.com/office/drawing/2014/main" id="{C7BAA332-AC7B-C4CB-6994-4759E3EB2FE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4260" y="6099643"/>
                <a:ext cx="2225891" cy="843028"/>
              </a:xfrm>
              <a:prstGeom prst="rect">
                <a:avLst/>
              </a:prstGeom>
            </p:spPr>
          </p:pic>
          <p:sp>
            <p:nvSpPr>
              <p:cNvPr id="190" name="TextBox 189">
                <a:extLst>
                  <a:ext uri="{FF2B5EF4-FFF2-40B4-BE49-F238E27FC236}">
                    <a16:creationId xmlns:a16="http://schemas.microsoft.com/office/drawing/2014/main" id="{3B3EE381-9241-27D7-2DBF-412F7106966E}"/>
                  </a:ext>
                </a:extLst>
              </p:cNvPr>
              <p:cNvSpPr txBox="1"/>
              <p:nvPr/>
            </p:nvSpPr>
            <p:spPr>
              <a:xfrm>
                <a:off x="471222" y="3217976"/>
                <a:ext cx="883790" cy="523220"/>
              </a:xfrm>
              <a:prstGeom prst="rect">
                <a:avLst/>
              </a:prstGeom>
              <a:noFill/>
            </p:spPr>
            <p:txBody>
              <a:bodyPr wrap="square" rtlCol="0">
                <a:spAutoFit/>
              </a:bodyPr>
              <a:lstStyle/>
              <a:p>
                <a:pPr algn="ctr"/>
                <a:r>
                  <a:rPr lang="en-US" sz="1400" b="1" spc="-16">
                    <a:latin typeface="Domine" panose="02040503040403060204" pitchFamily="18" charset="0"/>
                    <a:cs typeface="Arial"/>
                  </a:rPr>
                  <a:t>2 Months</a:t>
                </a:r>
                <a:endParaRPr lang="en-US" sz="1400" b="1">
                  <a:latin typeface="Domine" panose="02040503040403060204" pitchFamily="18" charset="0"/>
                  <a:cs typeface="Arial"/>
                </a:endParaRPr>
              </a:p>
            </p:txBody>
          </p:sp>
          <p:sp>
            <p:nvSpPr>
              <p:cNvPr id="191" name="TextBox 190">
                <a:extLst>
                  <a:ext uri="{FF2B5EF4-FFF2-40B4-BE49-F238E27FC236}">
                    <a16:creationId xmlns:a16="http://schemas.microsoft.com/office/drawing/2014/main" id="{56B19C9C-6B88-EF3F-247A-F7DE8CBDAAE5}"/>
                  </a:ext>
                </a:extLst>
              </p:cNvPr>
              <p:cNvSpPr txBox="1"/>
              <p:nvPr/>
            </p:nvSpPr>
            <p:spPr>
              <a:xfrm>
                <a:off x="472134" y="4194422"/>
                <a:ext cx="881966" cy="523220"/>
              </a:xfrm>
              <a:prstGeom prst="rect">
                <a:avLst/>
              </a:prstGeom>
              <a:noFill/>
            </p:spPr>
            <p:txBody>
              <a:bodyPr wrap="square" rtlCol="0">
                <a:spAutoFit/>
              </a:bodyPr>
              <a:lstStyle/>
              <a:p>
                <a:pPr algn="ctr"/>
                <a:r>
                  <a:rPr lang="en-US" sz="1400" b="1" spc="-16">
                    <a:latin typeface="Domine" panose="02040503040403060204" pitchFamily="18" charset="0"/>
                    <a:cs typeface="Arial"/>
                  </a:rPr>
                  <a:t>4 Months</a:t>
                </a:r>
                <a:endParaRPr lang="en-US" sz="1400" b="1">
                  <a:latin typeface="Domine" panose="02040503040403060204" pitchFamily="18" charset="0"/>
                  <a:cs typeface="Arial"/>
                </a:endParaRPr>
              </a:p>
            </p:txBody>
          </p:sp>
          <p:sp>
            <p:nvSpPr>
              <p:cNvPr id="192" name="TextBox 191">
                <a:extLst>
                  <a:ext uri="{FF2B5EF4-FFF2-40B4-BE49-F238E27FC236}">
                    <a16:creationId xmlns:a16="http://schemas.microsoft.com/office/drawing/2014/main" id="{CABDF40B-1DAF-C471-BAF0-928FBC5AF1FB}"/>
                  </a:ext>
                </a:extLst>
              </p:cNvPr>
              <p:cNvSpPr txBox="1"/>
              <p:nvPr/>
            </p:nvSpPr>
            <p:spPr>
              <a:xfrm>
                <a:off x="468661" y="5174350"/>
                <a:ext cx="888913" cy="523220"/>
              </a:xfrm>
              <a:prstGeom prst="rect">
                <a:avLst/>
              </a:prstGeom>
              <a:noFill/>
            </p:spPr>
            <p:txBody>
              <a:bodyPr wrap="square" rtlCol="0">
                <a:spAutoFit/>
              </a:bodyPr>
              <a:lstStyle/>
              <a:p>
                <a:pPr algn="ctr"/>
                <a:r>
                  <a:rPr lang="en-US" sz="1400" b="1" spc="-16">
                    <a:latin typeface="Domine" panose="02040503040403060204" pitchFamily="18" charset="0"/>
                    <a:cs typeface="Arial"/>
                  </a:rPr>
                  <a:t>6 Months</a:t>
                </a:r>
                <a:endParaRPr lang="en-US" sz="1400" b="1">
                  <a:latin typeface="Domine" panose="02040503040403060204" pitchFamily="18" charset="0"/>
                  <a:cs typeface="Arial"/>
                </a:endParaRPr>
              </a:p>
            </p:txBody>
          </p:sp>
          <p:sp>
            <p:nvSpPr>
              <p:cNvPr id="193" name="TextBox 192">
                <a:extLst>
                  <a:ext uri="{FF2B5EF4-FFF2-40B4-BE49-F238E27FC236}">
                    <a16:creationId xmlns:a16="http://schemas.microsoft.com/office/drawing/2014/main" id="{E17FEE69-11CD-BEF3-2765-ECFC2C2E0E2C}"/>
                  </a:ext>
                </a:extLst>
              </p:cNvPr>
              <p:cNvSpPr txBox="1"/>
              <p:nvPr/>
            </p:nvSpPr>
            <p:spPr>
              <a:xfrm>
                <a:off x="429022" y="6128110"/>
                <a:ext cx="968190" cy="738664"/>
              </a:xfrm>
              <a:prstGeom prst="rect">
                <a:avLst/>
              </a:prstGeom>
              <a:noFill/>
            </p:spPr>
            <p:txBody>
              <a:bodyPr wrap="square" rtlCol="0">
                <a:spAutoFit/>
              </a:bodyPr>
              <a:lstStyle/>
              <a:p>
                <a:pPr algn="ctr"/>
                <a:r>
                  <a:rPr lang="en-US" sz="1400" b="1" spc="-16">
                    <a:latin typeface="Domine" panose="02040503040403060204" pitchFamily="18" charset="0"/>
                    <a:cs typeface="Arial"/>
                  </a:rPr>
                  <a:t>9-12 Months (1 year)</a:t>
                </a:r>
                <a:endParaRPr lang="en-US" sz="1400" b="1">
                  <a:latin typeface="Domine" panose="02040503040403060204" pitchFamily="18" charset="0"/>
                  <a:cs typeface="Arial"/>
                </a:endParaRPr>
              </a:p>
            </p:txBody>
          </p:sp>
          <p:sp>
            <p:nvSpPr>
              <p:cNvPr id="194" name="TextBox 193">
                <a:extLst>
                  <a:ext uri="{FF2B5EF4-FFF2-40B4-BE49-F238E27FC236}">
                    <a16:creationId xmlns:a16="http://schemas.microsoft.com/office/drawing/2014/main" id="{061D7899-CCC3-4984-46F0-96F6C3934869}"/>
                  </a:ext>
                </a:extLst>
              </p:cNvPr>
              <p:cNvSpPr txBox="1"/>
              <p:nvPr/>
            </p:nvSpPr>
            <p:spPr>
              <a:xfrm>
                <a:off x="419833" y="2225144"/>
                <a:ext cx="986568" cy="523220"/>
              </a:xfrm>
              <a:prstGeom prst="rect">
                <a:avLst/>
              </a:prstGeom>
              <a:noFill/>
            </p:spPr>
            <p:txBody>
              <a:bodyPr wrap="square" rtlCol="0">
                <a:spAutoFit/>
              </a:bodyPr>
              <a:lstStyle/>
              <a:p>
                <a:pPr algn="ctr"/>
                <a:r>
                  <a:rPr lang="en-US" sz="1400" b="1" spc="-16">
                    <a:latin typeface="Domine" panose="02040503040403060204" pitchFamily="18" charset="0"/>
                    <a:cs typeface="Arial"/>
                  </a:rPr>
                  <a:t>2 to 5 Days Old</a:t>
                </a:r>
                <a:endParaRPr lang="en-US" sz="1400" b="1">
                  <a:latin typeface="Domine" panose="02040503040403060204" pitchFamily="18" charset="0"/>
                  <a:cs typeface="Arial"/>
                </a:endParaRPr>
              </a:p>
            </p:txBody>
          </p:sp>
          <p:sp>
            <p:nvSpPr>
              <p:cNvPr id="204" name="TextBox 203">
                <a:extLst>
                  <a:ext uri="{FF2B5EF4-FFF2-40B4-BE49-F238E27FC236}">
                    <a16:creationId xmlns:a16="http://schemas.microsoft.com/office/drawing/2014/main" id="{1AFD6593-1A6E-D7FA-48AB-D38203AC3E3C}"/>
                  </a:ext>
                </a:extLst>
              </p:cNvPr>
              <p:cNvSpPr txBox="1"/>
              <p:nvPr/>
            </p:nvSpPr>
            <p:spPr>
              <a:xfrm>
                <a:off x="1408059" y="2344757"/>
                <a:ext cx="1025526" cy="307777"/>
              </a:xfrm>
              <a:prstGeom prst="rect">
                <a:avLst/>
              </a:prstGeom>
              <a:noFill/>
            </p:spPr>
            <p:txBody>
              <a:bodyPr wrap="square" rtlCol="0">
                <a:spAutoFit/>
              </a:bodyPr>
              <a:lstStyle/>
              <a:p>
                <a:r>
                  <a:rPr lang="en-US" sz="1400"/>
                  <a:t>HepB</a:t>
                </a:r>
                <a:r>
                  <a:rPr lang="en-US" sz="1400" b="1" baseline="30000"/>
                  <a:t>1</a:t>
                </a:r>
              </a:p>
            </p:txBody>
          </p:sp>
          <p:sp>
            <p:nvSpPr>
              <p:cNvPr id="205" name="TextBox 204">
                <a:extLst>
                  <a:ext uri="{FF2B5EF4-FFF2-40B4-BE49-F238E27FC236}">
                    <a16:creationId xmlns:a16="http://schemas.microsoft.com/office/drawing/2014/main" id="{6F5D2A19-C356-C0FD-AC9A-B82CACF0137B}"/>
                  </a:ext>
                </a:extLst>
              </p:cNvPr>
              <p:cNvSpPr txBox="1"/>
              <p:nvPr/>
            </p:nvSpPr>
            <p:spPr>
              <a:xfrm>
                <a:off x="1408059" y="3106006"/>
                <a:ext cx="758845" cy="738664"/>
              </a:xfrm>
              <a:prstGeom prst="rect">
                <a:avLst/>
              </a:prstGeom>
              <a:noFill/>
            </p:spPr>
            <p:txBody>
              <a:bodyPr wrap="square" rtlCol="0">
                <a:spAutoFit/>
              </a:bodyPr>
              <a:lstStyle/>
              <a:p>
                <a:r>
                  <a:rPr lang="en-US" sz="1400"/>
                  <a:t>HepB</a:t>
                </a:r>
                <a:r>
                  <a:rPr lang="en-US" sz="1400" b="1" baseline="30000"/>
                  <a:t>2</a:t>
                </a:r>
                <a:r>
                  <a:rPr lang="en-US" sz="1400"/>
                  <a:t> DTaP</a:t>
                </a:r>
                <a:r>
                  <a:rPr lang="en-US" sz="1400" b="1" baseline="30000"/>
                  <a:t>1</a:t>
                </a:r>
              </a:p>
              <a:p>
                <a:r>
                  <a:rPr lang="en-US" sz="1400"/>
                  <a:t>PCV</a:t>
                </a:r>
                <a:r>
                  <a:rPr lang="en-US" sz="1400" b="1" baseline="30000"/>
                  <a:t>1</a:t>
                </a:r>
              </a:p>
            </p:txBody>
          </p:sp>
          <p:sp>
            <p:nvSpPr>
              <p:cNvPr id="209" name="TextBox 208">
                <a:extLst>
                  <a:ext uri="{FF2B5EF4-FFF2-40B4-BE49-F238E27FC236}">
                    <a16:creationId xmlns:a16="http://schemas.microsoft.com/office/drawing/2014/main" id="{E5B5AB1F-F584-560F-2D2D-96CA01D03BB2}"/>
                  </a:ext>
                </a:extLst>
              </p:cNvPr>
              <p:cNvSpPr txBox="1"/>
              <p:nvPr/>
            </p:nvSpPr>
            <p:spPr>
              <a:xfrm>
                <a:off x="1408059" y="5122914"/>
                <a:ext cx="1025526" cy="307777"/>
              </a:xfrm>
              <a:prstGeom prst="rect">
                <a:avLst/>
              </a:prstGeom>
              <a:noFill/>
            </p:spPr>
            <p:txBody>
              <a:bodyPr wrap="square" rtlCol="0">
                <a:spAutoFit/>
              </a:bodyPr>
              <a:lstStyle/>
              <a:p>
                <a:r>
                  <a:rPr lang="en-US" sz="1400"/>
                  <a:t>PCV</a:t>
                </a:r>
                <a:r>
                  <a:rPr lang="en-US" sz="1400" b="1" baseline="30000"/>
                  <a:t>3</a:t>
                </a:r>
              </a:p>
            </p:txBody>
          </p:sp>
          <p:sp>
            <p:nvSpPr>
              <p:cNvPr id="210" name="TextBox 209">
                <a:extLst>
                  <a:ext uri="{FF2B5EF4-FFF2-40B4-BE49-F238E27FC236}">
                    <a16:creationId xmlns:a16="http://schemas.microsoft.com/office/drawing/2014/main" id="{FAFD1AA5-1C09-45BC-364D-0085D710BFEA}"/>
                  </a:ext>
                </a:extLst>
              </p:cNvPr>
              <p:cNvSpPr txBox="1"/>
              <p:nvPr/>
            </p:nvSpPr>
            <p:spPr>
              <a:xfrm>
                <a:off x="1408059" y="4147680"/>
                <a:ext cx="1025526" cy="738664"/>
              </a:xfrm>
              <a:prstGeom prst="rect">
                <a:avLst/>
              </a:prstGeom>
              <a:noFill/>
            </p:spPr>
            <p:txBody>
              <a:bodyPr wrap="square" rtlCol="0">
                <a:spAutoFit/>
              </a:bodyPr>
              <a:lstStyle/>
              <a:p>
                <a:r>
                  <a:rPr lang="en-US" sz="1400"/>
                  <a:t>RV</a:t>
                </a:r>
                <a:r>
                  <a:rPr lang="en-US" sz="1400" b="1" baseline="30000"/>
                  <a:t>2</a:t>
                </a:r>
              </a:p>
              <a:p>
                <a:r>
                  <a:rPr lang="en-US" sz="1400"/>
                  <a:t>Hib</a:t>
                </a:r>
                <a:r>
                  <a:rPr lang="en-US" sz="1400" b="1" baseline="30000"/>
                  <a:t>2</a:t>
                </a:r>
              </a:p>
              <a:p>
                <a:r>
                  <a:rPr lang="en-US" sz="1400"/>
                  <a:t>IPV</a:t>
                </a:r>
                <a:r>
                  <a:rPr lang="en-US" sz="1400" b="1" baseline="30000"/>
                  <a:t>2</a:t>
                </a:r>
              </a:p>
            </p:txBody>
          </p:sp>
          <p:sp>
            <p:nvSpPr>
              <p:cNvPr id="211" name="TextBox 210">
                <a:extLst>
                  <a:ext uri="{FF2B5EF4-FFF2-40B4-BE49-F238E27FC236}">
                    <a16:creationId xmlns:a16="http://schemas.microsoft.com/office/drawing/2014/main" id="{EB28A88B-A1FD-B22B-03D5-0427E642A5B5}"/>
                  </a:ext>
                </a:extLst>
              </p:cNvPr>
              <p:cNvSpPr txBox="1"/>
              <p:nvPr/>
            </p:nvSpPr>
            <p:spPr>
              <a:xfrm>
                <a:off x="1408059" y="6101412"/>
                <a:ext cx="1025526" cy="307777"/>
              </a:xfrm>
              <a:prstGeom prst="rect">
                <a:avLst/>
              </a:prstGeom>
              <a:noFill/>
            </p:spPr>
            <p:txBody>
              <a:bodyPr wrap="square" rtlCol="0">
                <a:spAutoFit/>
              </a:bodyPr>
              <a:lstStyle/>
              <a:p>
                <a:r>
                  <a:rPr lang="en-US" sz="1400"/>
                  <a:t>Hib</a:t>
                </a:r>
                <a:r>
                  <a:rPr lang="en-US" sz="1400" b="1" baseline="30000"/>
                  <a:t>4</a:t>
                </a:r>
              </a:p>
            </p:txBody>
          </p:sp>
          <p:sp>
            <p:nvSpPr>
              <p:cNvPr id="217" name="TextBox 216">
                <a:extLst>
                  <a:ext uri="{FF2B5EF4-FFF2-40B4-BE49-F238E27FC236}">
                    <a16:creationId xmlns:a16="http://schemas.microsoft.com/office/drawing/2014/main" id="{45B7BFB0-CDA2-C887-1783-88FE39E355F7}"/>
                  </a:ext>
                </a:extLst>
              </p:cNvPr>
              <p:cNvSpPr txBox="1"/>
              <p:nvPr/>
            </p:nvSpPr>
            <p:spPr>
              <a:xfrm>
                <a:off x="1990491" y="3067372"/>
                <a:ext cx="706721" cy="738664"/>
              </a:xfrm>
              <a:prstGeom prst="rect">
                <a:avLst/>
              </a:prstGeom>
              <a:noFill/>
            </p:spPr>
            <p:txBody>
              <a:bodyPr wrap="square" rtlCol="0">
                <a:spAutoFit/>
              </a:bodyPr>
              <a:lstStyle/>
              <a:p>
                <a:r>
                  <a:rPr lang="en-US" sz="1400"/>
                  <a:t>RV</a:t>
                </a:r>
                <a:r>
                  <a:rPr lang="en-US" sz="1400" b="1" baseline="30000"/>
                  <a:t>1</a:t>
                </a:r>
              </a:p>
              <a:p>
                <a:r>
                  <a:rPr lang="en-US" sz="1400"/>
                  <a:t>Hib</a:t>
                </a:r>
                <a:r>
                  <a:rPr lang="en-US" sz="1400" b="1" baseline="30000"/>
                  <a:t>1</a:t>
                </a:r>
                <a:r>
                  <a:rPr lang="en-US" sz="1400"/>
                  <a:t> IPV</a:t>
                </a:r>
                <a:r>
                  <a:rPr lang="en-US" sz="1400" b="1" baseline="30000"/>
                  <a:t>1</a:t>
                </a:r>
              </a:p>
            </p:txBody>
          </p:sp>
          <p:sp>
            <p:nvSpPr>
              <p:cNvPr id="218" name="TextBox 217">
                <a:extLst>
                  <a:ext uri="{FF2B5EF4-FFF2-40B4-BE49-F238E27FC236}">
                    <a16:creationId xmlns:a16="http://schemas.microsoft.com/office/drawing/2014/main" id="{8399C20D-645B-F316-E810-9BCD002245FC}"/>
                  </a:ext>
                </a:extLst>
              </p:cNvPr>
              <p:cNvSpPr txBox="1"/>
              <p:nvPr/>
            </p:nvSpPr>
            <p:spPr>
              <a:xfrm>
                <a:off x="1990491" y="4147680"/>
                <a:ext cx="762646" cy="523220"/>
              </a:xfrm>
              <a:prstGeom prst="rect">
                <a:avLst/>
              </a:prstGeom>
              <a:noFill/>
            </p:spPr>
            <p:txBody>
              <a:bodyPr wrap="square" rtlCol="0">
                <a:spAutoFit/>
              </a:bodyPr>
              <a:lstStyle/>
              <a:p>
                <a:r>
                  <a:rPr lang="en-US" sz="1400"/>
                  <a:t>DTaP</a:t>
                </a:r>
                <a:r>
                  <a:rPr lang="en-US" sz="1400" b="1" baseline="30000"/>
                  <a:t>2</a:t>
                </a:r>
                <a:r>
                  <a:rPr lang="en-US" sz="1400"/>
                  <a:t> </a:t>
                </a:r>
              </a:p>
              <a:p>
                <a:r>
                  <a:rPr lang="en-US" sz="1400"/>
                  <a:t>PCV</a:t>
                </a:r>
                <a:r>
                  <a:rPr lang="en-US" sz="1400" b="1" baseline="30000"/>
                  <a:t>2</a:t>
                </a:r>
              </a:p>
            </p:txBody>
          </p:sp>
          <p:sp>
            <p:nvSpPr>
              <p:cNvPr id="219" name="TextBox 218">
                <a:extLst>
                  <a:ext uri="{FF2B5EF4-FFF2-40B4-BE49-F238E27FC236}">
                    <a16:creationId xmlns:a16="http://schemas.microsoft.com/office/drawing/2014/main" id="{DB0C15C3-CD96-2C8D-B8BA-AFA020DAE5F7}"/>
                  </a:ext>
                </a:extLst>
              </p:cNvPr>
              <p:cNvSpPr txBox="1"/>
              <p:nvPr/>
            </p:nvSpPr>
            <p:spPr>
              <a:xfrm>
                <a:off x="1408059" y="5540311"/>
                <a:ext cx="1025526" cy="307777"/>
              </a:xfrm>
              <a:prstGeom prst="rect">
                <a:avLst/>
              </a:prstGeom>
              <a:noFill/>
            </p:spPr>
            <p:txBody>
              <a:bodyPr wrap="square" rtlCol="0">
                <a:spAutoFit/>
              </a:bodyPr>
              <a:lstStyle/>
              <a:p>
                <a:r>
                  <a:rPr lang="en-US" sz="1400"/>
                  <a:t>Flu Shot</a:t>
                </a:r>
              </a:p>
            </p:txBody>
          </p:sp>
          <p:sp>
            <p:nvSpPr>
              <p:cNvPr id="220" name="TextBox 219">
                <a:extLst>
                  <a:ext uri="{FF2B5EF4-FFF2-40B4-BE49-F238E27FC236}">
                    <a16:creationId xmlns:a16="http://schemas.microsoft.com/office/drawing/2014/main" id="{D333AA3F-7BDB-4A11-2212-C307C524D44E}"/>
                  </a:ext>
                </a:extLst>
              </p:cNvPr>
              <p:cNvSpPr txBox="1"/>
              <p:nvPr/>
            </p:nvSpPr>
            <p:spPr>
              <a:xfrm>
                <a:off x="1408059" y="5331613"/>
                <a:ext cx="762647" cy="307777"/>
              </a:xfrm>
              <a:prstGeom prst="rect">
                <a:avLst/>
              </a:prstGeom>
              <a:noFill/>
            </p:spPr>
            <p:txBody>
              <a:bodyPr wrap="square" rtlCol="0">
                <a:spAutoFit/>
              </a:bodyPr>
              <a:lstStyle/>
              <a:p>
                <a:r>
                  <a:rPr lang="en-US" sz="1400"/>
                  <a:t>IPV</a:t>
                </a:r>
                <a:r>
                  <a:rPr lang="en-US" sz="1400" b="1" baseline="30000"/>
                  <a:t>3</a:t>
                </a:r>
              </a:p>
            </p:txBody>
          </p:sp>
          <p:sp>
            <p:nvSpPr>
              <p:cNvPr id="3" name="TextBox 2">
                <a:extLst>
                  <a:ext uri="{FF2B5EF4-FFF2-40B4-BE49-F238E27FC236}">
                    <a16:creationId xmlns:a16="http://schemas.microsoft.com/office/drawing/2014/main" id="{DB773801-C61A-D999-C900-C1161DF34B83}"/>
                  </a:ext>
                </a:extLst>
              </p:cNvPr>
              <p:cNvSpPr txBox="1"/>
              <p:nvPr/>
            </p:nvSpPr>
            <p:spPr>
              <a:xfrm>
                <a:off x="1408059" y="6341221"/>
                <a:ext cx="1025526" cy="307777"/>
              </a:xfrm>
              <a:prstGeom prst="rect">
                <a:avLst/>
              </a:prstGeom>
              <a:noFill/>
            </p:spPr>
            <p:txBody>
              <a:bodyPr wrap="square" rtlCol="0">
                <a:spAutoFit/>
              </a:bodyPr>
              <a:lstStyle/>
              <a:p>
                <a:r>
                  <a:rPr lang="en-US" sz="1400"/>
                  <a:t>PCV</a:t>
                </a:r>
                <a:r>
                  <a:rPr lang="en-US" sz="1400" b="1" baseline="30000"/>
                  <a:t>4</a:t>
                </a:r>
              </a:p>
            </p:txBody>
          </p:sp>
          <p:sp>
            <p:nvSpPr>
              <p:cNvPr id="5" name="TextBox 4">
                <a:extLst>
                  <a:ext uri="{FF2B5EF4-FFF2-40B4-BE49-F238E27FC236}">
                    <a16:creationId xmlns:a16="http://schemas.microsoft.com/office/drawing/2014/main" id="{976DEEE9-E36F-8B91-EEC7-7E458E9CF143}"/>
                  </a:ext>
                </a:extLst>
              </p:cNvPr>
              <p:cNvSpPr txBox="1"/>
              <p:nvPr/>
            </p:nvSpPr>
            <p:spPr>
              <a:xfrm>
                <a:off x="1990491" y="5122914"/>
                <a:ext cx="762646" cy="307777"/>
              </a:xfrm>
              <a:prstGeom prst="rect">
                <a:avLst/>
              </a:prstGeom>
              <a:noFill/>
            </p:spPr>
            <p:txBody>
              <a:bodyPr wrap="square" rtlCol="0">
                <a:spAutoFit/>
              </a:bodyPr>
              <a:lstStyle/>
              <a:p>
                <a:r>
                  <a:rPr lang="en-US" sz="1400"/>
                  <a:t>DTaP</a:t>
                </a:r>
                <a:r>
                  <a:rPr lang="en-US" sz="1400" b="1" baseline="30000"/>
                  <a:t>3</a:t>
                </a:r>
                <a:r>
                  <a:rPr lang="en-US" sz="1400"/>
                  <a:t> </a:t>
                </a:r>
              </a:p>
            </p:txBody>
          </p:sp>
          <p:sp>
            <p:nvSpPr>
              <p:cNvPr id="8" name="TextBox 7">
                <a:extLst>
                  <a:ext uri="{FF2B5EF4-FFF2-40B4-BE49-F238E27FC236}">
                    <a16:creationId xmlns:a16="http://schemas.microsoft.com/office/drawing/2014/main" id="{67601177-91CC-9680-2D41-25C207605B6D}"/>
                  </a:ext>
                </a:extLst>
              </p:cNvPr>
              <p:cNvSpPr txBox="1"/>
              <p:nvPr/>
            </p:nvSpPr>
            <p:spPr>
              <a:xfrm>
                <a:off x="1408059" y="6581030"/>
                <a:ext cx="1025526" cy="307777"/>
              </a:xfrm>
              <a:prstGeom prst="rect">
                <a:avLst/>
              </a:prstGeom>
              <a:noFill/>
            </p:spPr>
            <p:txBody>
              <a:bodyPr wrap="square" rtlCol="0">
                <a:spAutoFit/>
              </a:bodyPr>
              <a:lstStyle/>
              <a:p>
                <a:r>
                  <a:rPr lang="en-US" sz="1400"/>
                  <a:t>COVID-19</a:t>
                </a:r>
                <a:endParaRPr lang="en-US" sz="1400" b="1" baseline="30000"/>
              </a:p>
            </p:txBody>
          </p:sp>
        </p:grpSp>
        <p:grpSp>
          <p:nvGrpSpPr>
            <p:cNvPr id="27" name="Group 26">
              <a:extLst>
                <a:ext uri="{FF2B5EF4-FFF2-40B4-BE49-F238E27FC236}">
                  <a16:creationId xmlns:a16="http://schemas.microsoft.com/office/drawing/2014/main" id="{A8CB7B60-F413-5F78-A382-B08DB706D03A}"/>
                </a:ext>
              </a:extLst>
            </p:cNvPr>
            <p:cNvGrpSpPr/>
            <p:nvPr/>
          </p:nvGrpSpPr>
          <p:grpSpPr>
            <a:xfrm>
              <a:off x="2832857" y="2021317"/>
              <a:ext cx="2256237" cy="4877108"/>
              <a:chOff x="2738251" y="2070745"/>
              <a:chExt cx="2256237" cy="4877108"/>
            </a:xfrm>
          </p:grpSpPr>
          <p:pic>
            <p:nvPicPr>
              <p:cNvPr id="17" name="Graphic 16">
                <a:extLst>
                  <a:ext uri="{FF2B5EF4-FFF2-40B4-BE49-F238E27FC236}">
                    <a16:creationId xmlns:a16="http://schemas.microsoft.com/office/drawing/2014/main" id="{18BDD55D-4AEF-CBEB-9FBB-ACBC83CDFD0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738251" y="2070745"/>
                <a:ext cx="2224033" cy="1334856"/>
              </a:xfrm>
              <a:prstGeom prst="rect">
                <a:avLst/>
              </a:prstGeom>
            </p:spPr>
          </p:pic>
          <p:pic>
            <p:nvPicPr>
              <p:cNvPr id="18" name="Graphic 17">
                <a:extLst>
                  <a:ext uri="{FF2B5EF4-FFF2-40B4-BE49-F238E27FC236}">
                    <a16:creationId xmlns:a16="http://schemas.microsoft.com/office/drawing/2014/main" id="{44BC37F1-D97F-E33F-F063-1A0A1F13AB4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738252" y="3458144"/>
                <a:ext cx="2224034" cy="848210"/>
              </a:xfrm>
              <a:prstGeom prst="rect">
                <a:avLst/>
              </a:prstGeom>
            </p:spPr>
          </p:pic>
          <p:pic>
            <p:nvPicPr>
              <p:cNvPr id="19" name="Graphic 18">
                <a:extLst>
                  <a:ext uri="{FF2B5EF4-FFF2-40B4-BE49-F238E27FC236}">
                    <a16:creationId xmlns:a16="http://schemas.microsoft.com/office/drawing/2014/main" id="{C3444E6E-5771-3CF1-A69C-D494BD35D7C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738251" y="4358897"/>
                <a:ext cx="2224035" cy="848210"/>
              </a:xfrm>
              <a:prstGeom prst="rect">
                <a:avLst/>
              </a:prstGeom>
            </p:spPr>
          </p:pic>
          <p:pic>
            <p:nvPicPr>
              <p:cNvPr id="20" name="Graphic 19">
                <a:extLst>
                  <a:ext uri="{FF2B5EF4-FFF2-40B4-BE49-F238E27FC236}">
                    <a16:creationId xmlns:a16="http://schemas.microsoft.com/office/drawing/2014/main" id="{A7C23B67-9FFD-F76C-D1B9-E4C5D8D7DCB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738252" y="5259648"/>
                <a:ext cx="2224036" cy="1688205"/>
              </a:xfrm>
              <a:prstGeom prst="rect">
                <a:avLst/>
              </a:prstGeom>
            </p:spPr>
          </p:pic>
          <p:sp>
            <p:nvSpPr>
              <p:cNvPr id="195" name="TextBox 194">
                <a:extLst>
                  <a:ext uri="{FF2B5EF4-FFF2-40B4-BE49-F238E27FC236}">
                    <a16:creationId xmlns:a16="http://schemas.microsoft.com/office/drawing/2014/main" id="{E71866A9-FDB0-87F0-9B8D-D23418A3B002}"/>
                  </a:ext>
                </a:extLst>
              </p:cNvPr>
              <p:cNvSpPr txBox="1"/>
              <p:nvPr/>
            </p:nvSpPr>
            <p:spPr>
              <a:xfrm>
                <a:off x="2764600" y="2509104"/>
                <a:ext cx="881322" cy="523220"/>
              </a:xfrm>
              <a:prstGeom prst="rect">
                <a:avLst/>
              </a:prstGeom>
              <a:noFill/>
            </p:spPr>
            <p:txBody>
              <a:bodyPr wrap="square" rtlCol="0">
                <a:spAutoFit/>
              </a:bodyPr>
              <a:lstStyle/>
              <a:p>
                <a:pPr algn="ctr"/>
                <a:r>
                  <a:rPr lang="en-US" sz="1400" b="1" spc="-16">
                    <a:latin typeface="Domine" panose="02040503040403060204" pitchFamily="18" charset="0"/>
                    <a:cs typeface="Arial"/>
                  </a:rPr>
                  <a:t>15-18 Months</a:t>
                </a:r>
                <a:endParaRPr lang="en-US" sz="1400" b="1">
                  <a:latin typeface="Domine" panose="02040503040403060204" pitchFamily="18" charset="0"/>
                  <a:cs typeface="Arial"/>
                </a:endParaRPr>
              </a:p>
            </p:txBody>
          </p:sp>
          <p:sp>
            <p:nvSpPr>
              <p:cNvPr id="196" name="TextBox 195">
                <a:extLst>
                  <a:ext uri="{FF2B5EF4-FFF2-40B4-BE49-F238E27FC236}">
                    <a16:creationId xmlns:a16="http://schemas.microsoft.com/office/drawing/2014/main" id="{DC01626D-999B-8271-F688-9A9ABB021791}"/>
                  </a:ext>
                </a:extLst>
              </p:cNvPr>
              <p:cNvSpPr txBox="1"/>
              <p:nvPr/>
            </p:nvSpPr>
            <p:spPr>
              <a:xfrm>
                <a:off x="2763320" y="3645587"/>
                <a:ext cx="883882" cy="523220"/>
              </a:xfrm>
              <a:prstGeom prst="rect">
                <a:avLst/>
              </a:prstGeom>
              <a:noFill/>
            </p:spPr>
            <p:txBody>
              <a:bodyPr wrap="square" rtlCol="0">
                <a:spAutoFit/>
              </a:bodyPr>
              <a:lstStyle/>
              <a:p>
                <a:pPr algn="ctr"/>
                <a:r>
                  <a:rPr lang="en-US" sz="1400" b="1" spc="-16">
                    <a:latin typeface="Domine" panose="02040503040403060204" pitchFamily="18" charset="0"/>
                    <a:cs typeface="Arial"/>
                  </a:rPr>
                  <a:t>24 Months</a:t>
                </a:r>
                <a:endParaRPr lang="en-US" sz="1400" b="1">
                  <a:latin typeface="Domine" panose="02040503040403060204" pitchFamily="18" charset="0"/>
                  <a:cs typeface="Arial"/>
                </a:endParaRPr>
              </a:p>
            </p:txBody>
          </p:sp>
          <p:sp>
            <p:nvSpPr>
              <p:cNvPr id="197" name="TextBox 196">
                <a:extLst>
                  <a:ext uri="{FF2B5EF4-FFF2-40B4-BE49-F238E27FC236}">
                    <a16:creationId xmlns:a16="http://schemas.microsoft.com/office/drawing/2014/main" id="{5AC19E72-7DEB-5655-6A5D-CE36808DD657}"/>
                  </a:ext>
                </a:extLst>
              </p:cNvPr>
              <p:cNvSpPr txBox="1"/>
              <p:nvPr/>
            </p:nvSpPr>
            <p:spPr>
              <a:xfrm>
                <a:off x="2762672" y="4646849"/>
                <a:ext cx="885179" cy="307777"/>
              </a:xfrm>
              <a:prstGeom prst="rect">
                <a:avLst/>
              </a:prstGeom>
              <a:noFill/>
            </p:spPr>
            <p:txBody>
              <a:bodyPr wrap="square" rtlCol="0">
                <a:spAutoFit/>
              </a:bodyPr>
              <a:lstStyle/>
              <a:p>
                <a:pPr algn="ctr"/>
                <a:r>
                  <a:rPr lang="en-US" sz="1400" b="1" spc="-16">
                    <a:latin typeface="Domine" panose="02040503040403060204" pitchFamily="18" charset="0"/>
                    <a:cs typeface="Arial"/>
                  </a:rPr>
                  <a:t>3 Years</a:t>
                </a:r>
                <a:endParaRPr lang="en-US" sz="1400" b="1">
                  <a:latin typeface="Domine" panose="02040503040403060204" pitchFamily="18" charset="0"/>
                  <a:cs typeface="Arial"/>
                </a:endParaRPr>
              </a:p>
            </p:txBody>
          </p:sp>
          <p:sp>
            <p:nvSpPr>
              <p:cNvPr id="198" name="TextBox 197">
                <a:extLst>
                  <a:ext uri="{FF2B5EF4-FFF2-40B4-BE49-F238E27FC236}">
                    <a16:creationId xmlns:a16="http://schemas.microsoft.com/office/drawing/2014/main" id="{E93398F1-E9AB-B52F-D416-850E193E7662}"/>
                  </a:ext>
                </a:extLst>
              </p:cNvPr>
              <p:cNvSpPr txBox="1"/>
              <p:nvPr/>
            </p:nvSpPr>
            <p:spPr>
              <a:xfrm>
                <a:off x="2763320" y="5910874"/>
                <a:ext cx="883882" cy="523220"/>
              </a:xfrm>
              <a:prstGeom prst="rect">
                <a:avLst/>
              </a:prstGeom>
              <a:noFill/>
            </p:spPr>
            <p:txBody>
              <a:bodyPr wrap="square" rtlCol="0">
                <a:spAutoFit/>
              </a:bodyPr>
              <a:lstStyle/>
              <a:p>
                <a:pPr algn="ctr"/>
                <a:r>
                  <a:rPr lang="en-US" sz="1400" b="1" spc="-16">
                    <a:latin typeface="Domine" panose="02040503040403060204" pitchFamily="18" charset="0"/>
                    <a:cs typeface="Arial"/>
                  </a:rPr>
                  <a:t>4-6</a:t>
                </a:r>
              </a:p>
              <a:p>
                <a:pPr algn="ctr"/>
                <a:r>
                  <a:rPr lang="en-US" sz="1400" b="1" spc="-16">
                    <a:latin typeface="Domine" panose="02040503040403060204" pitchFamily="18" charset="0"/>
                    <a:cs typeface="Arial"/>
                  </a:rPr>
                  <a:t>Years</a:t>
                </a:r>
                <a:endParaRPr lang="en-US" sz="1400" b="1">
                  <a:latin typeface="Domine" panose="02040503040403060204" pitchFamily="18" charset="0"/>
                  <a:cs typeface="Arial"/>
                </a:endParaRPr>
              </a:p>
            </p:txBody>
          </p:sp>
          <p:sp>
            <p:nvSpPr>
              <p:cNvPr id="206" name="TextBox 205">
                <a:extLst>
                  <a:ext uri="{FF2B5EF4-FFF2-40B4-BE49-F238E27FC236}">
                    <a16:creationId xmlns:a16="http://schemas.microsoft.com/office/drawing/2014/main" id="{5C796B81-1073-BE54-1D09-DBFA496929BC}"/>
                  </a:ext>
                </a:extLst>
              </p:cNvPr>
              <p:cNvSpPr txBox="1"/>
              <p:nvPr/>
            </p:nvSpPr>
            <p:spPr>
              <a:xfrm>
                <a:off x="3629389" y="2112099"/>
                <a:ext cx="1025526" cy="307777"/>
              </a:xfrm>
              <a:prstGeom prst="rect">
                <a:avLst/>
              </a:prstGeom>
              <a:noFill/>
            </p:spPr>
            <p:txBody>
              <a:bodyPr wrap="square" rtlCol="0">
                <a:spAutoFit/>
              </a:bodyPr>
              <a:lstStyle/>
              <a:p>
                <a:r>
                  <a:rPr lang="en-US" sz="1400"/>
                  <a:t>DTaP</a:t>
                </a:r>
                <a:r>
                  <a:rPr lang="en-US" sz="1400" b="1" baseline="30000"/>
                  <a:t>4</a:t>
                </a:r>
                <a:endParaRPr lang="en-US" sz="1400" b="1">
                  <a:highlight>
                    <a:srgbClr val="00FF00"/>
                  </a:highlight>
                </a:endParaRPr>
              </a:p>
            </p:txBody>
          </p:sp>
          <p:sp>
            <p:nvSpPr>
              <p:cNvPr id="207" name="TextBox 206">
                <a:extLst>
                  <a:ext uri="{FF2B5EF4-FFF2-40B4-BE49-F238E27FC236}">
                    <a16:creationId xmlns:a16="http://schemas.microsoft.com/office/drawing/2014/main" id="{8A088641-885A-9FE2-161F-1FD2F9B6830A}"/>
                  </a:ext>
                </a:extLst>
              </p:cNvPr>
              <p:cNvSpPr txBox="1"/>
              <p:nvPr/>
            </p:nvSpPr>
            <p:spPr>
              <a:xfrm>
                <a:off x="3629389" y="3569172"/>
                <a:ext cx="1025526" cy="307777"/>
              </a:xfrm>
              <a:prstGeom prst="rect">
                <a:avLst/>
              </a:prstGeom>
              <a:noFill/>
            </p:spPr>
            <p:txBody>
              <a:bodyPr wrap="square" rtlCol="0">
                <a:spAutoFit/>
              </a:bodyPr>
              <a:lstStyle/>
              <a:p>
                <a:r>
                  <a:rPr lang="en-US" sz="1400" err="1"/>
                  <a:t>HepA</a:t>
                </a:r>
                <a:endParaRPr lang="en-US" sz="1400"/>
              </a:p>
            </p:txBody>
          </p:sp>
          <p:sp>
            <p:nvSpPr>
              <p:cNvPr id="208" name="TextBox 207">
                <a:extLst>
                  <a:ext uri="{FF2B5EF4-FFF2-40B4-BE49-F238E27FC236}">
                    <a16:creationId xmlns:a16="http://schemas.microsoft.com/office/drawing/2014/main" id="{862F4568-FD9C-9731-1E7F-7CCDD148F3DB}"/>
                  </a:ext>
                </a:extLst>
              </p:cNvPr>
              <p:cNvSpPr txBox="1"/>
              <p:nvPr/>
            </p:nvSpPr>
            <p:spPr>
              <a:xfrm>
                <a:off x="3629389" y="5391111"/>
                <a:ext cx="1365099" cy="523220"/>
              </a:xfrm>
              <a:prstGeom prst="rect">
                <a:avLst/>
              </a:prstGeom>
              <a:noFill/>
            </p:spPr>
            <p:txBody>
              <a:bodyPr wrap="square" rtlCol="0">
                <a:spAutoFit/>
              </a:bodyPr>
              <a:lstStyle/>
              <a:p>
                <a:r>
                  <a:rPr lang="en-US" sz="1400"/>
                  <a:t>Chickenpox	</a:t>
                </a:r>
              </a:p>
              <a:p>
                <a:r>
                  <a:rPr lang="en-US" sz="1400"/>
                  <a:t>Flu shot</a:t>
                </a:r>
              </a:p>
            </p:txBody>
          </p:sp>
          <p:sp>
            <p:nvSpPr>
              <p:cNvPr id="221" name="TextBox 220">
                <a:extLst>
                  <a:ext uri="{FF2B5EF4-FFF2-40B4-BE49-F238E27FC236}">
                    <a16:creationId xmlns:a16="http://schemas.microsoft.com/office/drawing/2014/main" id="{4E728A49-21CE-C45C-08C5-86F5942D06C9}"/>
                  </a:ext>
                </a:extLst>
              </p:cNvPr>
              <p:cNvSpPr txBox="1"/>
              <p:nvPr/>
            </p:nvSpPr>
            <p:spPr>
              <a:xfrm>
                <a:off x="3629389" y="2320285"/>
                <a:ext cx="1244969" cy="600164"/>
              </a:xfrm>
              <a:prstGeom prst="rect">
                <a:avLst/>
              </a:prstGeom>
              <a:noFill/>
            </p:spPr>
            <p:txBody>
              <a:bodyPr wrap="square" rtlCol="0">
                <a:spAutoFit/>
              </a:bodyPr>
              <a:lstStyle/>
              <a:p>
                <a:r>
                  <a:rPr lang="en-US" sz="1100"/>
                  <a:t>Any 12-month immunizations not already given</a:t>
                </a:r>
              </a:p>
            </p:txBody>
          </p:sp>
          <p:sp>
            <p:nvSpPr>
              <p:cNvPr id="222" name="TextBox 221">
                <a:extLst>
                  <a:ext uri="{FF2B5EF4-FFF2-40B4-BE49-F238E27FC236}">
                    <a16:creationId xmlns:a16="http://schemas.microsoft.com/office/drawing/2014/main" id="{E4A77516-FB31-8759-9B2E-9F0D3F8ABB18}"/>
                  </a:ext>
                </a:extLst>
              </p:cNvPr>
              <p:cNvSpPr txBox="1"/>
              <p:nvPr/>
            </p:nvSpPr>
            <p:spPr>
              <a:xfrm>
                <a:off x="3629389" y="3872718"/>
                <a:ext cx="1025526" cy="307777"/>
              </a:xfrm>
              <a:prstGeom prst="rect">
                <a:avLst/>
              </a:prstGeom>
              <a:noFill/>
            </p:spPr>
            <p:txBody>
              <a:bodyPr wrap="square" rtlCol="0">
                <a:spAutoFit/>
              </a:bodyPr>
              <a:lstStyle/>
              <a:p>
                <a:r>
                  <a:rPr lang="en-US" sz="1400"/>
                  <a:t>Flu Shot</a:t>
                </a:r>
              </a:p>
            </p:txBody>
          </p:sp>
          <p:sp>
            <p:nvSpPr>
              <p:cNvPr id="223" name="TextBox 222">
                <a:extLst>
                  <a:ext uri="{FF2B5EF4-FFF2-40B4-BE49-F238E27FC236}">
                    <a16:creationId xmlns:a16="http://schemas.microsoft.com/office/drawing/2014/main" id="{666D9B67-FA5A-70A7-E45B-6EE137E46E05}"/>
                  </a:ext>
                </a:extLst>
              </p:cNvPr>
              <p:cNvSpPr txBox="1"/>
              <p:nvPr/>
            </p:nvSpPr>
            <p:spPr>
              <a:xfrm>
                <a:off x="3629389" y="4646849"/>
                <a:ext cx="1025526" cy="307777"/>
              </a:xfrm>
              <a:prstGeom prst="rect">
                <a:avLst/>
              </a:prstGeom>
              <a:noFill/>
            </p:spPr>
            <p:txBody>
              <a:bodyPr wrap="square" rtlCol="0">
                <a:spAutoFit/>
              </a:bodyPr>
              <a:lstStyle/>
              <a:p>
                <a:r>
                  <a:rPr lang="en-US" sz="1400"/>
                  <a:t>Flu Shot</a:t>
                </a:r>
              </a:p>
            </p:txBody>
          </p:sp>
          <p:sp>
            <p:nvSpPr>
              <p:cNvPr id="224" name="TextBox 223">
                <a:extLst>
                  <a:ext uri="{FF2B5EF4-FFF2-40B4-BE49-F238E27FC236}">
                    <a16:creationId xmlns:a16="http://schemas.microsoft.com/office/drawing/2014/main" id="{9295B2B2-04C1-3150-9E5B-317BEA19D15E}"/>
                  </a:ext>
                </a:extLst>
              </p:cNvPr>
              <p:cNvSpPr txBox="1"/>
              <p:nvPr/>
            </p:nvSpPr>
            <p:spPr>
              <a:xfrm>
                <a:off x="3629389" y="5848434"/>
                <a:ext cx="1239828" cy="954107"/>
              </a:xfrm>
              <a:prstGeom prst="rect">
                <a:avLst/>
              </a:prstGeom>
              <a:noFill/>
            </p:spPr>
            <p:txBody>
              <a:bodyPr wrap="square" rtlCol="0">
                <a:spAutoFit/>
              </a:bodyPr>
              <a:lstStyle/>
              <a:p>
                <a:r>
                  <a:rPr lang="en-US" sz="1400"/>
                  <a:t>DTaP</a:t>
                </a:r>
                <a:r>
                  <a:rPr lang="en-US" sz="1400" b="1" baseline="30000"/>
                  <a:t>5</a:t>
                </a:r>
                <a:endParaRPr lang="en-US" sz="1400" b="1" baseline="30000">
                  <a:highlight>
                    <a:srgbClr val="00FF00"/>
                  </a:highlight>
                </a:endParaRPr>
              </a:p>
              <a:p>
                <a:r>
                  <a:rPr lang="en-US" sz="1400"/>
                  <a:t>IPV</a:t>
                </a:r>
                <a:r>
                  <a:rPr lang="en-US" sz="1400" b="1" baseline="30000"/>
                  <a:t>4</a:t>
                </a:r>
                <a:endParaRPr lang="en-US" sz="1400" b="1" baseline="30000">
                  <a:highlight>
                    <a:srgbClr val="00FF00"/>
                  </a:highlight>
                </a:endParaRPr>
              </a:p>
              <a:p>
                <a:r>
                  <a:rPr lang="en-US" sz="1400"/>
                  <a:t>MMR</a:t>
                </a:r>
                <a:r>
                  <a:rPr lang="en-US" sz="1400" b="1" baseline="30000"/>
                  <a:t>2</a:t>
                </a:r>
                <a:endParaRPr lang="en-US" sz="1400" b="1">
                  <a:highlight>
                    <a:srgbClr val="00FF00"/>
                  </a:highlight>
                </a:endParaRPr>
              </a:p>
              <a:p>
                <a:r>
                  <a:rPr lang="en-US" sz="1400"/>
                  <a:t>VAR</a:t>
                </a:r>
                <a:r>
                  <a:rPr lang="en-US" sz="1400" b="1" baseline="30000"/>
                  <a:t>2</a:t>
                </a:r>
                <a:endParaRPr lang="en-US" sz="1400" b="1">
                  <a:highlight>
                    <a:srgbClr val="00FF00"/>
                  </a:highlight>
                </a:endParaRPr>
              </a:p>
            </p:txBody>
          </p:sp>
          <p:sp>
            <p:nvSpPr>
              <p:cNvPr id="6" name="TextBox 5">
                <a:extLst>
                  <a:ext uri="{FF2B5EF4-FFF2-40B4-BE49-F238E27FC236}">
                    <a16:creationId xmlns:a16="http://schemas.microsoft.com/office/drawing/2014/main" id="{7E906D29-38BF-2E74-D293-570F87BE3F5B}"/>
                  </a:ext>
                </a:extLst>
              </p:cNvPr>
              <p:cNvSpPr txBox="1"/>
              <p:nvPr/>
            </p:nvSpPr>
            <p:spPr>
              <a:xfrm>
                <a:off x="3667489" y="2826523"/>
                <a:ext cx="1025526" cy="307777"/>
              </a:xfrm>
              <a:prstGeom prst="rect">
                <a:avLst/>
              </a:prstGeom>
              <a:noFill/>
            </p:spPr>
            <p:txBody>
              <a:bodyPr wrap="square" rtlCol="0">
                <a:spAutoFit/>
              </a:bodyPr>
              <a:lstStyle/>
              <a:p>
                <a:r>
                  <a:rPr lang="en-US" sz="1400"/>
                  <a:t>HepB</a:t>
                </a:r>
                <a:r>
                  <a:rPr lang="en-US" sz="1400" b="1" baseline="30000"/>
                  <a:t>3</a:t>
                </a:r>
                <a:endParaRPr lang="en-US" sz="1400" b="1">
                  <a:highlight>
                    <a:srgbClr val="00FF00"/>
                  </a:highlight>
                </a:endParaRPr>
              </a:p>
            </p:txBody>
          </p:sp>
          <p:sp>
            <p:nvSpPr>
              <p:cNvPr id="7" name="TextBox 6">
                <a:extLst>
                  <a:ext uri="{FF2B5EF4-FFF2-40B4-BE49-F238E27FC236}">
                    <a16:creationId xmlns:a16="http://schemas.microsoft.com/office/drawing/2014/main" id="{1CF35F17-DDE4-09C2-8746-E58FD6D84E22}"/>
                  </a:ext>
                </a:extLst>
              </p:cNvPr>
              <p:cNvSpPr txBox="1"/>
              <p:nvPr/>
            </p:nvSpPr>
            <p:spPr>
              <a:xfrm>
                <a:off x="3629389" y="3084431"/>
                <a:ext cx="1025526" cy="307777"/>
              </a:xfrm>
              <a:prstGeom prst="rect">
                <a:avLst/>
              </a:prstGeom>
              <a:noFill/>
            </p:spPr>
            <p:txBody>
              <a:bodyPr wrap="square" rtlCol="0">
                <a:spAutoFit/>
              </a:bodyPr>
              <a:lstStyle/>
              <a:p>
                <a:r>
                  <a:rPr lang="en-US" sz="1400"/>
                  <a:t>VAR</a:t>
                </a:r>
                <a:r>
                  <a:rPr lang="en-US" sz="1400" baseline="30000"/>
                  <a:t>1</a:t>
                </a:r>
                <a:endParaRPr lang="en-US" sz="1400">
                  <a:highlight>
                    <a:srgbClr val="00FF00"/>
                  </a:highlight>
                </a:endParaRPr>
              </a:p>
            </p:txBody>
          </p:sp>
        </p:grpSp>
      </p:grpSp>
      <p:sp>
        <p:nvSpPr>
          <p:cNvPr id="29" name="TextBox 28">
            <a:extLst>
              <a:ext uri="{FF2B5EF4-FFF2-40B4-BE49-F238E27FC236}">
                <a16:creationId xmlns:a16="http://schemas.microsoft.com/office/drawing/2014/main" id="{200A6C37-038F-B5AE-FC0B-56BC656D24AE}"/>
              </a:ext>
            </a:extLst>
          </p:cNvPr>
          <p:cNvSpPr txBox="1"/>
          <p:nvPr/>
        </p:nvSpPr>
        <p:spPr>
          <a:xfrm>
            <a:off x="474302" y="1581047"/>
            <a:ext cx="6815766" cy="307777"/>
          </a:xfrm>
          <a:prstGeom prst="rect">
            <a:avLst/>
          </a:prstGeom>
          <a:noFill/>
        </p:spPr>
        <p:txBody>
          <a:bodyPr wrap="square" rtlCol="0">
            <a:spAutoFit/>
          </a:bodyPr>
          <a:lstStyle/>
          <a:p>
            <a:pPr marL="8124" marR="559757" lvl="0" indent="0" algn="l" defTabSz="457200" rtl="0" eaLnBrk="1" fontAlgn="auto" latinLnBrk="0" hangingPunct="1">
              <a:lnSpc>
                <a:spcPct val="100000"/>
              </a:lnSpc>
              <a:spcBef>
                <a:spcPts val="524"/>
              </a:spcBef>
              <a:spcAft>
                <a:spcPts val="0"/>
              </a:spcAft>
              <a:buClrTx/>
              <a:buSzTx/>
              <a:buFontTx/>
              <a:buNone/>
              <a:tabLst/>
              <a:defRPr/>
            </a:pPr>
            <a:r>
              <a:rPr kumimoji="0" lang="en-US" sz="1400" b="0" i="0" u="none" strike="noStrike" kern="1200" cap="none" spc="-16" normalizeH="0" baseline="0" noProof="0">
                <a:ln>
                  <a:noFill/>
                </a:ln>
                <a:solidFill>
                  <a:srgbClr val="143151"/>
                </a:solidFill>
                <a:effectLst/>
                <a:uLnTx/>
                <a:uFillTx/>
                <a:latin typeface="Domine" panose="02040503040403060204" pitchFamily="18" charset="0"/>
                <a:ea typeface="+mn-ea"/>
                <a:cs typeface="Arial"/>
              </a:rPr>
              <a:t>Guidelines</a:t>
            </a:r>
            <a:r>
              <a:rPr kumimoji="0" lang="en-US" sz="1400" b="0" i="0" u="none" strike="noStrike" kern="1200" cap="none" spc="-42" normalizeH="0" baseline="0" noProof="0">
                <a:ln>
                  <a:noFill/>
                </a:ln>
                <a:solidFill>
                  <a:srgbClr val="143151"/>
                </a:solidFill>
                <a:effectLst/>
                <a:uLnTx/>
                <a:uFillTx/>
                <a:latin typeface="Domine" panose="02040503040403060204" pitchFamily="18" charset="0"/>
                <a:ea typeface="+mn-ea"/>
                <a:cs typeface="Arial"/>
              </a:rPr>
              <a:t> </a:t>
            </a:r>
            <a:r>
              <a:rPr kumimoji="0" lang="en-US" sz="1400" b="0" i="0" u="none" strike="noStrike" kern="1200" cap="none" spc="-6" normalizeH="0" baseline="0" noProof="0">
                <a:ln>
                  <a:noFill/>
                </a:ln>
                <a:solidFill>
                  <a:srgbClr val="143151"/>
                </a:solidFill>
                <a:effectLst/>
                <a:uLnTx/>
                <a:uFillTx/>
                <a:latin typeface="Domine" panose="02040503040403060204" pitchFamily="18" charset="0"/>
                <a:ea typeface="+mn-ea"/>
                <a:cs typeface="Arial"/>
              </a:rPr>
              <a:t>from</a:t>
            </a:r>
            <a:r>
              <a:rPr kumimoji="0" lang="en-US" sz="1400" b="0" i="0" u="none" strike="noStrike" kern="1200" cap="none" spc="-42" normalizeH="0" baseline="0" noProof="0">
                <a:ln>
                  <a:noFill/>
                </a:ln>
                <a:solidFill>
                  <a:srgbClr val="143151"/>
                </a:solidFill>
                <a:effectLst/>
                <a:uLnTx/>
                <a:uFillTx/>
                <a:latin typeface="Domine" panose="02040503040403060204" pitchFamily="18" charset="0"/>
                <a:ea typeface="+mn-ea"/>
                <a:cs typeface="Arial"/>
              </a:rPr>
              <a:t> </a:t>
            </a:r>
            <a:r>
              <a:rPr kumimoji="0" lang="en-US" sz="1400" b="0" i="0" u="none" strike="noStrike" kern="1200" cap="none" spc="-16" normalizeH="0" baseline="0" noProof="0">
                <a:ln>
                  <a:noFill/>
                </a:ln>
                <a:solidFill>
                  <a:srgbClr val="143151"/>
                </a:solidFill>
                <a:effectLst/>
                <a:uLnTx/>
                <a:uFillTx/>
                <a:latin typeface="Domine" panose="02040503040403060204" pitchFamily="18" charset="0"/>
                <a:ea typeface="+mn-ea"/>
                <a:cs typeface="Arial"/>
              </a:rPr>
              <a:t>the </a:t>
            </a:r>
            <a:r>
              <a:rPr kumimoji="0" lang="en-US" sz="1400" b="0" i="0" u="none" strike="noStrike" kern="1200" cap="none" spc="-13" normalizeH="0" baseline="0" noProof="0">
                <a:ln>
                  <a:noFill/>
                </a:ln>
                <a:solidFill>
                  <a:srgbClr val="143151"/>
                </a:solidFill>
                <a:effectLst/>
                <a:uLnTx/>
                <a:uFillTx/>
                <a:latin typeface="Domine" panose="02040503040403060204" pitchFamily="18" charset="0"/>
                <a:ea typeface="+mn-ea"/>
                <a:cs typeface="Arial"/>
              </a:rPr>
              <a:t>Centers</a:t>
            </a:r>
            <a:r>
              <a:rPr kumimoji="0" lang="en-US" sz="1400" b="0" i="0" u="none" strike="noStrike" kern="1200" cap="none" spc="-45" normalizeH="0" baseline="0" noProof="0">
                <a:ln>
                  <a:noFill/>
                </a:ln>
                <a:solidFill>
                  <a:srgbClr val="143151"/>
                </a:solidFill>
                <a:effectLst/>
                <a:uLnTx/>
                <a:uFillTx/>
                <a:latin typeface="Domine" panose="02040503040403060204" pitchFamily="18" charset="0"/>
                <a:ea typeface="+mn-ea"/>
                <a:cs typeface="Arial"/>
              </a:rPr>
              <a:t> </a:t>
            </a:r>
            <a:r>
              <a:rPr kumimoji="0" lang="en-US" sz="1400" b="0" i="0" u="none" strike="noStrike" kern="1200" cap="none" spc="0" normalizeH="0" baseline="0" noProof="0">
                <a:ln>
                  <a:noFill/>
                </a:ln>
                <a:solidFill>
                  <a:srgbClr val="143151"/>
                </a:solidFill>
                <a:effectLst/>
                <a:uLnTx/>
                <a:uFillTx/>
                <a:latin typeface="Domine" panose="02040503040403060204" pitchFamily="18" charset="0"/>
                <a:ea typeface="+mn-ea"/>
                <a:cs typeface="Arial"/>
              </a:rPr>
              <a:t>for</a:t>
            </a:r>
            <a:r>
              <a:rPr kumimoji="0" lang="en-US" sz="1400" b="0" i="0" u="none" strike="noStrike" kern="1200" cap="none" spc="-45" normalizeH="0" baseline="0" noProof="0">
                <a:ln>
                  <a:noFill/>
                </a:ln>
                <a:solidFill>
                  <a:srgbClr val="143151"/>
                </a:solidFill>
                <a:effectLst/>
                <a:uLnTx/>
                <a:uFillTx/>
                <a:latin typeface="Domine" panose="02040503040403060204" pitchFamily="18" charset="0"/>
                <a:ea typeface="+mn-ea"/>
                <a:cs typeface="Arial"/>
              </a:rPr>
              <a:t> </a:t>
            </a:r>
            <a:r>
              <a:rPr kumimoji="0" lang="en-US" sz="1400" b="0" i="0" u="none" strike="noStrike" kern="1200" cap="none" spc="-19" normalizeH="0" baseline="0" noProof="0">
                <a:ln>
                  <a:noFill/>
                </a:ln>
                <a:solidFill>
                  <a:srgbClr val="143151"/>
                </a:solidFill>
                <a:effectLst/>
                <a:uLnTx/>
                <a:uFillTx/>
                <a:latin typeface="Domine" panose="02040503040403060204" pitchFamily="18" charset="0"/>
                <a:ea typeface="+mn-ea"/>
                <a:cs typeface="Arial"/>
              </a:rPr>
              <a:t>Disease</a:t>
            </a:r>
            <a:r>
              <a:rPr kumimoji="0" lang="en-US" sz="1400" b="0" i="0" u="none" strike="noStrike" kern="1200" cap="none" spc="-45" normalizeH="0" baseline="0" noProof="0">
                <a:ln>
                  <a:noFill/>
                </a:ln>
                <a:solidFill>
                  <a:srgbClr val="143151"/>
                </a:solidFill>
                <a:effectLst/>
                <a:uLnTx/>
                <a:uFillTx/>
                <a:latin typeface="Domine" panose="02040503040403060204" pitchFamily="18" charset="0"/>
                <a:ea typeface="+mn-ea"/>
                <a:cs typeface="Arial"/>
              </a:rPr>
              <a:t> </a:t>
            </a:r>
            <a:r>
              <a:rPr kumimoji="0" lang="en-US" sz="1400" b="0" i="0" u="none" strike="noStrike" kern="1200" cap="none" spc="-6" normalizeH="0" baseline="0" noProof="0">
                <a:ln>
                  <a:noFill/>
                </a:ln>
                <a:solidFill>
                  <a:srgbClr val="143151"/>
                </a:solidFill>
                <a:effectLst/>
                <a:uLnTx/>
                <a:uFillTx/>
                <a:latin typeface="Domine" panose="02040503040403060204" pitchFamily="18" charset="0"/>
                <a:ea typeface="+mn-ea"/>
                <a:cs typeface="Arial"/>
              </a:rPr>
              <a:t>Control</a:t>
            </a:r>
            <a:r>
              <a:rPr kumimoji="0" lang="en-US" sz="1400" b="0" i="0" u="none" strike="noStrike" kern="1200" cap="none" spc="-45" normalizeH="0" baseline="0" noProof="0">
                <a:ln>
                  <a:noFill/>
                </a:ln>
                <a:solidFill>
                  <a:srgbClr val="143151"/>
                </a:solidFill>
                <a:effectLst/>
                <a:uLnTx/>
                <a:uFillTx/>
                <a:latin typeface="Domine" panose="02040503040403060204" pitchFamily="18" charset="0"/>
                <a:ea typeface="+mn-ea"/>
                <a:cs typeface="Arial"/>
              </a:rPr>
              <a:t> </a:t>
            </a:r>
            <a:r>
              <a:rPr kumimoji="0" lang="en-US" sz="1400" b="0" i="0" u="none" strike="noStrike" kern="1200" cap="none" spc="0" normalizeH="0" baseline="0" noProof="0">
                <a:ln>
                  <a:noFill/>
                </a:ln>
                <a:solidFill>
                  <a:srgbClr val="143151"/>
                </a:solidFill>
                <a:effectLst/>
                <a:uLnTx/>
                <a:uFillTx/>
                <a:latin typeface="Domine" panose="02040503040403060204" pitchFamily="18" charset="0"/>
                <a:ea typeface="+mn-ea"/>
                <a:cs typeface="Arial"/>
              </a:rPr>
              <a:t>and</a:t>
            </a:r>
            <a:r>
              <a:rPr kumimoji="0" lang="en-US" sz="1400" b="0" i="0" u="none" strike="noStrike" kern="1200" cap="none" spc="-45" normalizeH="0" baseline="0" noProof="0">
                <a:ln>
                  <a:noFill/>
                </a:ln>
                <a:solidFill>
                  <a:srgbClr val="143151"/>
                </a:solidFill>
                <a:effectLst/>
                <a:uLnTx/>
                <a:uFillTx/>
                <a:latin typeface="Domine" panose="02040503040403060204" pitchFamily="18" charset="0"/>
                <a:ea typeface="+mn-ea"/>
                <a:cs typeface="Arial"/>
              </a:rPr>
              <a:t> </a:t>
            </a:r>
            <a:r>
              <a:rPr kumimoji="0" lang="en-US" sz="1400" b="0" i="0" u="none" strike="noStrike" kern="1200" cap="none" spc="-16" normalizeH="0" baseline="0" noProof="0">
                <a:ln>
                  <a:noFill/>
                </a:ln>
                <a:solidFill>
                  <a:srgbClr val="143151"/>
                </a:solidFill>
                <a:effectLst/>
                <a:uLnTx/>
                <a:uFillTx/>
                <a:latin typeface="Domine" panose="02040503040403060204" pitchFamily="18" charset="0"/>
                <a:ea typeface="+mn-ea"/>
                <a:cs typeface="Arial"/>
              </a:rPr>
              <a:t>Prevention</a:t>
            </a:r>
            <a:r>
              <a:rPr lang="en-US" sz="1400" spc="-45">
                <a:solidFill>
                  <a:srgbClr val="143151"/>
                </a:solidFill>
                <a:latin typeface="Domine" panose="02040503040403060204" pitchFamily="18" charset="0"/>
                <a:cs typeface="Arial"/>
              </a:rPr>
              <a:t> </a:t>
            </a:r>
            <a:r>
              <a:rPr kumimoji="0" lang="en-US" sz="1400" b="0" i="0" u="none" strike="noStrike" kern="1200" cap="none" spc="-6" normalizeH="0" baseline="0" noProof="0">
                <a:ln>
                  <a:noFill/>
                </a:ln>
                <a:solidFill>
                  <a:srgbClr val="143151"/>
                </a:solidFill>
                <a:effectLst/>
                <a:uLnTx/>
                <a:uFillTx/>
                <a:latin typeface="Domine" panose="02040503040403060204" pitchFamily="18" charset="0"/>
                <a:ea typeface="+mn-ea"/>
                <a:cs typeface="Arial"/>
              </a:rPr>
              <a:t>(CDC)</a:t>
            </a:r>
            <a:endParaRPr kumimoji="0" lang="en-US" sz="1400" b="0" i="0" u="none" strike="noStrike" kern="1200" cap="none" spc="0" normalizeH="0" baseline="0" noProof="0">
              <a:ln>
                <a:noFill/>
              </a:ln>
              <a:solidFill>
                <a:srgbClr val="143151"/>
              </a:solidFill>
              <a:effectLst/>
              <a:uLnTx/>
              <a:uFillTx/>
              <a:latin typeface="Domine" panose="02040503040403060204" pitchFamily="18" charset="0"/>
              <a:ea typeface="+mn-ea"/>
              <a:cs typeface="Arial"/>
            </a:endParaRPr>
          </a:p>
        </p:txBody>
      </p:sp>
    </p:spTree>
  </p:cSld>
  <p:clrMapOvr>
    <a:masterClrMapping/>
  </p:clrMapOvr>
</p:sld>
</file>

<file path=ppt/theme/theme1.xml><?xml version="1.0" encoding="utf-8"?>
<a:theme xmlns:a="http://schemas.openxmlformats.org/drawingml/2006/main" name="3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Custom 3">
      <a:majorFont>
        <a:latin typeface="Domine"/>
        <a:ea typeface=""/>
        <a:cs typeface=""/>
      </a:majorFont>
      <a:minorFont>
        <a:latin typeface="Proxima Nova"/>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HMA">
  <a:themeElements>
    <a:clrScheme name="RGA">
      <a:dk1>
        <a:srgbClr val="333F48"/>
      </a:dk1>
      <a:lt1>
        <a:srgbClr val="FFFFFF"/>
      </a:lt1>
      <a:dk2>
        <a:srgbClr val="1A3967"/>
      </a:dk2>
      <a:lt2>
        <a:srgbClr val="73BFE2"/>
      </a:lt2>
      <a:accent1>
        <a:srgbClr val="0093D0"/>
      </a:accent1>
      <a:accent2>
        <a:srgbClr val="FAAF3F"/>
      </a:accent2>
      <a:accent3>
        <a:srgbClr val="FBF4D4"/>
      </a:accent3>
      <a:accent4>
        <a:srgbClr val="EAF6F7"/>
      </a:accent4>
      <a:accent5>
        <a:srgbClr val="1D6393"/>
      </a:accent5>
      <a:accent6>
        <a:srgbClr val="333F48"/>
      </a:accent6>
      <a:hlink>
        <a:srgbClr val="0093D0"/>
      </a:hlink>
      <a:folHlink>
        <a:srgbClr val="1A3967"/>
      </a:folHlink>
    </a:clrScheme>
    <a:fontScheme name="Custom 1">
      <a:majorFont>
        <a:latin typeface="Proxima Nova Rg"/>
        <a:ea typeface=""/>
        <a:cs typeface=""/>
      </a:majorFont>
      <a:minorFont>
        <a:latin typeface="Proxima Nova"/>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solidFill>
          <a:schemeClr val="accent6"/>
        </a:solidFill>
      </a:spPr>
      <a:bodyPr wrap="square" tIns="182880" bIns="182880" rtlCol="0">
        <a:spAutoFit/>
      </a:bodyPr>
      <a:lstStyle>
        <a:defPPr algn="ctr">
          <a:defRPr sz="1600" dirty="0" smtClean="0">
            <a:solidFill>
              <a:schemeClr val="bg1"/>
            </a:solidFill>
            <a:latin typeface="Proxima Nova Th" panose="02000506030000020004" pitchFamily="2" charset="0"/>
            <a:ea typeface="Verdana" panose="020B0604030504040204" pitchFamily="34" charset="0"/>
            <a:cs typeface="Verdana" panose="020B060403050404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ustom Design">
  <a:themeElements>
    <a:clrScheme name="RGA">
      <a:dk1>
        <a:srgbClr val="333F48"/>
      </a:dk1>
      <a:lt1>
        <a:srgbClr val="FFFFFF"/>
      </a:lt1>
      <a:dk2>
        <a:srgbClr val="1A3967"/>
      </a:dk2>
      <a:lt2>
        <a:srgbClr val="73BFE2"/>
      </a:lt2>
      <a:accent1>
        <a:srgbClr val="0093D0"/>
      </a:accent1>
      <a:accent2>
        <a:srgbClr val="FAAF3F"/>
      </a:accent2>
      <a:accent3>
        <a:srgbClr val="FBF4D4"/>
      </a:accent3>
      <a:accent4>
        <a:srgbClr val="EAF6F7"/>
      </a:accent4>
      <a:accent5>
        <a:srgbClr val="1D6393"/>
      </a:accent5>
      <a:accent6>
        <a:srgbClr val="333F48"/>
      </a:accent6>
      <a:hlink>
        <a:srgbClr val="0093D0"/>
      </a:hlink>
      <a:folHlink>
        <a:srgbClr val="1A3967"/>
      </a:folHlink>
    </a:clrScheme>
    <a:fontScheme name="RGA ID">
      <a:majorFont>
        <a:latin typeface="Domine"/>
        <a:ea typeface=""/>
        <a:cs typeface=""/>
      </a:majorFont>
      <a:minorFont>
        <a:latin typeface="Proxima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HMA">
  <a:themeElements>
    <a:clrScheme name="RGA">
      <a:dk1>
        <a:srgbClr val="333F48"/>
      </a:dk1>
      <a:lt1>
        <a:srgbClr val="FFFFFF"/>
      </a:lt1>
      <a:dk2>
        <a:srgbClr val="1A3967"/>
      </a:dk2>
      <a:lt2>
        <a:srgbClr val="73BFE2"/>
      </a:lt2>
      <a:accent1>
        <a:srgbClr val="0093D0"/>
      </a:accent1>
      <a:accent2>
        <a:srgbClr val="FAAF3F"/>
      </a:accent2>
      <a:accent3>
        <a:srgbClr val="FBF4D4"/>
      </a:accent3>
      <a:accent4>
        <a:srgbClr val="EAF6F7"/>
      </a:accent4>
      <a:accent5>
        <a:srgbClr val="1D6393"/>
      </a:accent5>
      <a:accent6>
        <a:srgbClr val="333F48"/>
      </a:accent6>
      <a:hlink>
        <a:srgbClr val="0093D0"/>
      </a:hlink>
      <a:folHlink>
        <a:srgbClr val="1A3967"/>
      </a:folHlink>
    </a:clrScheme>
    <a:fontScheme name="RGA ID">
      <a:majorFont>
        <a:latin typeface="Domine"/>
        <a:ea typeface=""/>
        <a:cs typeface=""/>
      </a:majorFont>
      <a:minorFont>
        <a:latin typeface="Proxima Nova"/>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solidFill>
          <a:schemeClr val="accent6"/>
        </a:solidFill>
      </a:spPr>
      <a:bodyPr wrap="square" tIns="182880" bIns="182880" rtlCol="0">
        <a:spAutoFit/>
      </a:bodyPr>
      <a:lstStyle>
        <a:defPPr algn="ctr">
          <a:defRPr sz="1600" dirty="0" smtClean="0">
            <a:solidFill>
              <a:schemeClr val="bg1"/>
            </a:solidFill>
            <a:latin typeface="Proxima Nova Th" panose="02000506030000020004" pitchFamily="2" charset="0"/>
            <a:ea typeface="Verdana" panose="020B0604030504040204" pitchFamily="34" charset="0"/>
            <a:cs typeface="Verdana" panose="020B060403050404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MediaLengthInSeconds xmlns="f81deb5e-05a1-4190-a7df-1f8a73aecc78" xsi:nil="true"/>
    <SharedWithUsers xmlns="b4a92f84-c229-4e8a-b48e-c42abf2c8606">
      <UserInfo>
        <DisplayName>Ann Coatoam</DisplayName>
        <AccountId>3664</AccountId>
        <AccountType/>
      </UserInfo>
      <UserInfo>
        <DisplayName>Jasmin Camberos</DisplayName>
        <AccountId>1215</AccountId>
        <AccountType/>
      </UserInfo>
      <UserInfo>
        <DisplayName>Kaela Jewett</DisplayName>
        <AccountId>1228</AccountId>
        <AccountType/>
      </UserInfo>
      <UserInfo>
        <DisplayName>Kathleen Callahan</DisplayName>
        <AccountId>585</AccountId>
        <AccountType/>
      </UserInfo>
      <UserInfo>
        <DisplayName>Lacey Ellison</DisplayName>
        <AccountId>3180</AccountId>
        <AccountType/>
      </UserInfo>
      <UserInfo>
        <DisplayName>Missy Garcia</DisplayName>
        <AccountId>3564</AccountId>
        <AccountType/>
      </UserInfo>
      <UserInfo>
        <DisplayName>Summer West</DisplayName>
        <AccountId>3629</AccountId>
        <AccountType/>
      </UserInfo>
      <UserInfo>
        <DisplayName>Susan Dodds</DisplayName>
        <AccountId>3095</AccountId>
        <AccountType/>
      </UserInfo>
      <UserInfo>
        <DisplayName>Thelma Tunyi</DisplayName>
        <AccountId>2867</AccountId>
        <AccountType/>
      </UserInfo>
    </SharedWithUsers>
    <_dlc_DocIdUrl xmlns="f81deb5e-05a1-4190-a7df-1f8a73aecc78">
      <Url xsi:nil="true"/>
      <Description xsi:nil="true"/>
    </_dlc_DocIdUrl>
    <_dlc_DocIdPersistId xmlns="f81deb5e-05a1-4190-a7df-1f8a73aecc78"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4FBB9C28607B2438CBC3B7A2E7FBCED" ma:contentTypeVersion="21" ma:contentTypeDescription="Create a new document." ma:contentTypeScope="" ma:versionID="9621fd65f07ef84d57b0651c3597f830">
  <xsd:schema xmlns:xsd="http://www.w3.org/2001/XMLSchema" xmlns:xs="http://www.w3.org/2001/XMLSchema" xmlns:p="http://schemas.microsoft.com/office/2006/metadata/properties" xmlns:ns2="f81deb5e-05a1-4190-a7df-1f8a73aecc78" xmlns:ns3="b4a92f84-c229-4e8a-b48e-c42abf2c8606" targetNamespace="http://schemas.microsoft.com/office/2006/metadata/properties" ma:root="true" ma:fieldsID="50b77e0a773d0ea3787a28f2ddb1e93e" ns2:_="" ns3:_="">
    <xsd:import namespace="f81deb5e-05a1-4190-a7df-1f8a73aecc78"/>
    <xsd:import namespace="b4a92f84-c229-4e8a-b48e-c42abf2c8606"/>
    <xsd:element name="properties">
      <xsd:complexType>
        <xsd:sequence>
          <xsd:element name="documentManagement">
            <xsd:complexType>
              <xsd:all>
                <xsd:element ref="ns2:_dlc_DocId" minOccurs="0"/>
                <xsd:element ref="ns2:_dlc_DocIdUrl" minOccurs="0"/>
                <xsd:element ref="ns2:_dlc_DocIdPersistId" minOccurs="0"/>
                <xsd:element ref="ns2:MediaServiceMetadata" minOccurs="0"/>
                <xsd:element ref="ns2:MediaServiceFastMetadata" minOccurs="0"/>
                <xsd:element ref="ns2:MediaServiceDateTaken" minOccurs="0"/>
                <xsd:element ref="ns2:MediaLengthInSeconds" minOccurs="0"/>
                <xsd:element ref="ns2:MediaServiceObjectDetectorVersions" minOccurs="0"/>
                <xsd:element ref="ns2:MediaServiceGenerationTime" minOccurs="0"/>
                <xsd:element ref="ns2:MediaServiceEventHashCode" minOccurs="0"/>
                <xsd:element ref="ns3:SharedWithUsers" minOccurs="0"/>
                <xsd:element ref="ns3:SharedWithDetail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81deb5e-05a1-4190-a7df-1f8a73aecc78"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format="Hyperlink" ma:hidden="true" ma:internalName="_dlc_DocIdUrl"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false">
      <xsd:simpleType>
        <xsd:restriction base="dms:Boolean"/>
      </xsd:simple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4a92f84-c229-4e8a-b48e-c42abf2c860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file>

<file path=customXml/itemProps1.xml><?xml version="1.0" encoding="utf-8"?>
<ds:datastoreItem xmlns:ds="http://schemas.openxmlformats.org/officeDocument/2006/customXml" ds:itemID="{1915E16F-7E3C-4DE3-BF38-7973F60A1C90}">
  <ds:schemaRefs>
    <ds:schemaRef ds:uri="b4a92f84-c229-4e8a-b48e-c42abf2c8606"/>
    <ds:schemaRef ds:uri="f81deb5e-05a1-4190-a7df-1f8a73aecc7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4096F8C5-F69B-4839-AAC7-AFC9BF2842ED}">
  <ds:schemaRefs>
    <ds:schemaRef ds:uri="http://schemas.microsoft.com/sharepoint/v3/contenttype/forms"/>
  </ds:schemaRefs>
</ds:datastoreItem>
</file>

<file path=customXml/itemProps3.xml><?xml version="1.0" encoding="utf-8"?>
<ds:datastoreItem xmlns:ds="http://schemas.openxmlformats.org/officeDocument/2006/customXml" ds:itemID="{B71F734D-2657-449F-86AA-C2B542856335}">
  <ds:schemaRefs>
    <ds:schemaRef ds:uri="b4a92f84-c229-4e8a-b48e-c42abf2c8606"/>
    <ds:schemaRef ds:uri="f81deb5e-05a1-4190-a7df-1f8a73aecc7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4.xml><?xml version="1.0" encoding="utf-8"?>
<ds:datastoreItem xmlns:ds="http://schemas.openxmlformats.org/officeDocument/2006/customXml" ds:itemID="{73246767-BBD4-4CBA-8B39-B2E53B98DA39}">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0</TotalTime>
  <Words>1367</Words>
  <Application>Microsoft Office PowerPoint</Application>
  <PresentationFormat>Custom</PresentationFormat>
  <Paragraphs>194</Paragraphs>
  <Slides>3</Slides>
  <Notes>1</Notes>
  <HiddenSlides>0</HiddenSlides>
  <MMClips>0</MMClips>
  <ScaleCrop>false</ScaleCrop>
  <HeadingPairs>
    <vt:vector size="6" baseType="variant">
      <vt:variant>
        <vt:lpstr>Fonts Used</vt:lpstr>
      </vt:variant>
      <vt:variant>
        <vt:i4>9</vt:i4>
      </vt:variant>
      <vt:variant>
        <vt:lpstr>Theme</vt:lpstr>
      </vt:variant>
      <vt:variant>
        <vt:i4>4</vt:i4>
      </vt:variant>
      <vt:variant>
        <vt:lpstr>Slide Titles</vt:lpstr>
      </vt:variant>
      <vt:variant>
        <vt:i4>3</vt:i4>
      </vt:variant>
    </vt:vector>
  </HeadingPairs>
  <TitlesOfParts>
    <vt:vector size="16" baseType="lpstr">
      <vt:lpstr>Aptos</vt:lpstr>
      <vt:lpstr>Arial</vt:lpstr>
      <vt:lpstr>Arial,Sans-Serif</vt:lpstr>
      <vt:lpstr>Calibri</vt:lpstr>
      <vt:lpstr>Domine</vt:lpstr>
      <vt:lpstr>Proxima Nova</vt:lpstr>
      <vt:lpstr>Proxima Nova Rg</vt:lpstr>
      <vt:lpstr>Verdana</vt:lpstr>
      <vt:lpstr>Wingdings</vt:lpstr>
      <vt:lpstr>3_Office Theme</vt:lpstr>
      <vt:lpstr>HMA</vt:lpstr>
      <vt:lpstr>Custom Design</vt:lpstr>
      <vt:lpstr>2_HMA</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Kaela Jewett</dc:creator>
  <cp:lastModifiedBy>Lisa Littlejohn</cp:lastModifiedBy>
  <cp:revision>17</cp:revision>
  <cp:lastPrinted>2024-10-28T23:51:27Z</cp:lastPrinted>
  <dcterms:created xsi:type="dcterms:W3CDTF">2023-05-10T19:56:03Z</dcterms:created>
  <dcterms:modified xsi:type="dcterms:W3CDTF">2025-06-02T20:55:12Z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0x01010054FBB9C28607B2438CBC3B7A2E7FBCED</vt:lpwstr>
  </property>
  <property fmtid="{D5CDD505-2E9C-101B-9397-08002B2CF9AE}" pid="3" name="MediaServiceImageTags">
    <vt:lpwstr/>
  </property>
  <property fmtid="{D5CDD505-2E9C-101B-9397-08002B2CF9AE}" pid="4" name="Order">
    <vt:lpwstr>397700.000000000</vt:lpwstr>
  </property>
  <property fmtid="{D5CDD505-2E9C-101B-9397-08002B2CF9AE}" pid="5" name="xd_ProgID">
    <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xd_Signature">
    <vt:lpwstr/>
  </property>
  <property fmtid="{D5CDD505-2E9C-101B-9397-08002B2CF9AE}" pid="11" name="UploadedtoSharepoint?">
    <vt:lpwstr>false</vt:lpwstr>
  </property>
  <property fmtid="{D5CDD505-2E9C-101B-9397-08002B2CF9AE}" pid="12" name="_SharedFileIndex">
    <vt:lpwstr/>
  </property>
  <property fmtid="{D5CDD505-2E9C-101B-9397-08002B2CF9AE}" pid="13" name="_SourceUrl">
    <vt:lpwstr/>
  </property>
</Properties>
</file>